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65" r:id="rId3"/>
    <p:sldId id="362" r:id="rId4"/>
    <p:sldId id="335" r:id="rId5"/>
    <p:sldId id="350" r:id="rId6"/>
    <p:sldId id="356" r:id="rId7"/>
    <p:sldId id="359" r:id="rId8"/>
    <p:sldId id="357" r:id="rId9"/>
    <p:sldId id="358" r:id="rId10"/>
    <p:sldId id="360" r:id="rId11"/>
    <p:sldId id="361" r:id="rId12"/>
    <p:sldId id="353" r:id="rId13"/>
    <p:sldId id="363" r:id="rId14"/>
    <p:sldId id="347" r:id="rId15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FFFF"/>
    <a:srgbClr val="CCECFF"/>
    <a:srgbClr val="99CCFF"/>
    <a:srgbClr val="306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5341" autoAdjust="0"/>
  </p:normalViewPr>
  <p:slideViewPr>
    <p:cSldViewPr>
      <p:cViewPr varScale="1">
        <p:scale>
          <a:sx n="110" d="100"/>
          <a:sy n="110" d="100"/>
        </p:scale>
        <p:origin x="9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2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9909E-4055-4484-B0A4-B680E2F3C525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2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3D683-EA7F-47B3-AB54-15FFA1BF57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981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3D683-EA7F-47B3-AB54-15FFA1BF57D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666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Text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3D683-EA7F-47B3-AB54-15FFA1BF57D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703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692150"/>
            <a:ext cx="461645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Text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3D683-EA7F-47B3-AB54-15FFA1BF57D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887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5B7A-1591-494E-ADCE-ADBE5E736429}" type="datetime1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3C15-0BC7-4717-B020-BC2D8E98F2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4A5A5-38D8-4A1A-9D46-54F048325A1F}" type="datetime1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3C15-0BC7-4717-B020-BC2D8E98F2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6A144-380B-41BD-B106-FB6AB21EBBA3}" type="datetime1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3C15-0BC7-4717-B020-BC2D8E98F2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42A50-3E37-41DD-AC64-6BF13CCCC955}" type="datetime1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3C15-0BC7-4717-B020-BC2D8E98F2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75D71-B318-48E0-BE56-88FC8EEFF4F8}" type="datetime1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3C15-0BC7-4717-B020-BC2D8E98F2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BB71-772A-47A8-92E0-4801EF942EBB}" type="datetime1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3C15-0BC7-4717-B020-BC2D8E98F2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44EE2-F514-4908-B1F8-3E11919548EA}" type="datetime1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3C15-0BC7-4717-B020-BC2D8E98F2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C98D-3654-4952-8FCE-CC3E4B3D6F31}" type="datetime1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3C15-0BC7-4717-B020-BC2D8E98F2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1E7E-E6A1-49B2-9B6E-25C26142FAEA}" type="datetime1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3C15-0BC7-4717-B020-BC2D8E98F2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6D1F0-2F88-4C36-A2E4-E427D88E0DB1}" type="datetime1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3C15-0BC7-4717-B020-BC2D8E98F2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96C1C-9EB2-4818-8054-F562FDCD742C}" type="datetime1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3C15-0BC7-4717-B020-BC2D8E98F2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1AB47-B05B-4EBE-84A7-D14A195CBCCA}" type="datetime1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C3C15-0BC7-4717-B020-BC2D8E98F2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114800"/>
            <a:ext cx="9144000" cy="1447800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Y:\Municiple_Logos\DAC_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86281" y="5502276"/>
            <a:ext cx="932191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BLM_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68537" y="5502276"/>
            <a:ext cx="914400" cy="800100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3C15-0BC7-4717-B020-BC2D8E98F2C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" name="Picture 21" descr="App Flyer_NoThrow_English_Cro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5029200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502276"/>
            <a:ext cx="1219200" cy="800100"/>
          </a:xfrm>
          <a:prstGeom prst="rect">
            <a:avLst/>
          </a:prstGeom>
        </p:spPr>
      </p:pic>
      <p:pic>
        <p:nvPicPr>
          <p:cNvPr id="2" name="Picture 1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991768"/>
            <a:ext cx="918306" cy="7316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097" y="5502276"/>
            <a:ext cx="830815" cy="9144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838" y="1977866"/>
            <a:ext cx="725566" cy="73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New “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NoThrow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App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3C15-0BC7-4717-B020-BC2D8E98F2C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3771900" cy="502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1600200"/>
            <a:ext cx="37719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2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New “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NoThrow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App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3C15-0BC7-4717-B020-BC2D8E98F2C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3771900" cy="502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00200"/>
            <a:ext cx="37719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4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Portability of Illegal Dumping Reporting System to Other Jurisdictions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r>
              <a:rPr lang="en-US" sz="2800" dirty="0" smtClean="0"/>
              <a:t>No Throw Call Center not transferable to new jurisdiction via MVRDA, but process can be duplicated with help of MVRDA and Illegal Dumping Partnership to other 911 Dispatch.</a:t>
            </a:r>
          </a:p>
          <a:p>
            <a:r>
              <a:rPr lang="en-US" sz="2800" dirty="0" smtClean="0"/>
              <a:t>Adopt use of 1-877-No-Throw number in other jurisdictions?</a:t>
            </a:r>
          </a:p>
          <a:p>
            <a:r>
              <a:rPr lang="en-US" sz="2800" dirty="0" smtClean="0"/>
              <a:t>“</a:t>
            </a:r>
            <a:r>
              <a:rPr lang="en-US" sz="2800" dirty="0" err="1" smtClean="0"/>
              <a:t>NoThrow</a:t>
            </a:r>
            <a:r>
              <a:rPr lang="en-US" sz="2800" dirty="0" smtClean="0"/>
              <a:t>” App can be used and adopted anywhere.  Require POC in new jurisdiction.</a:t>
            </a:r>
          </a:p>
          <a:p>
            <a:r>
              <a:rPr lang="en-US" sz="2800" dirty="0" smtClean="0"/>
              <a:t>BLM establishing use of the “</a:t>
            </a:r>
            <a:r>
              <a:rPr lang="en-US" sz="2800" dirty="0" err="1" smtClean="0"/>
              <a:t>NoThrow</a:t>
            </a:r>
            <a:r>
              <a:rPr lang="en-US" sz="2800" dirty="0" smtClean="0"/>
              <a:t>” App at the State level in New Mexico.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3C15-0BC7-4717-B020-BC2D8E98F2C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Advertising The “NoThrow” App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Importance on getting the word out about The “NoThrow” App and its availability to make it a successful endeavor.</a:t>
            </a:r>
          </a:p>
          <a:p>
            <a:r>
              <a:rPr lang="en-US" sz="2800" dirty="0" smtClean="0"/>
              <a:t>Advertising Options: Bumper stickers, newspapers, radio spots, billboards and movie theater.</a:t>
            </a:r>
          </a:p>
          <a:p>
            <a:r>
              <a:rPr lang="en-US" sz="2800" dirty="0" smtClean="0"/>
              <a:t>Other low-cost, creative options?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3C15-0BC7-4717-B020-BC2D8E98F2C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59" y="1752600"/>
            <a:ext cx="5364481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5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NoThrow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Statistics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>
              <a:buNone/>
            </a:pPr>
            <a:r>
              <a:rPr lang="en-US" b="1" u="sng" dirty="0" smtClean="0"/>
              <a:t>Statistics as of October 16, 2018</a:t>
            </a:r>
          </a:p>
          <a:p>
            <a:pPr>
              <a:buNone/>
            </a:pPr>
            <a:r>
              <a:rPr lang="en-US" dirty="0" smtClean="0"/>
              <a:t>Number of Downloads of App: 911</a:t>
            </a:r>
          </a:p>
          <a:p>
            <a:pPr>
              <a:buNone/>
            </a:pPr>
            <a:r>
              <a:rPr lang="en-US" dirty="0" smtClean="0"/>
              <a:t>Number of Reports Submitted Via App: 1,427</a:t>
            </a:r>
          </a:p>
          <a:p>
            <a:pPr>
              <a:buNone/>
            </a:pPr>
            <a:r>
              <a:rPr lang="en-US" dirty="0" smtClean="0"/>
              <a:t>Number of Reports Through Call Center: 886</a:t>
            </a:r>
          </a:p>
          <a:p>
            <a:pPr>
              <a:buNone/>
            </a:pPr>
            <a:r>
              <a:rPr lang="en-US" dirty="0" smtClean="0"/>
              <a:t>Number of Sites </a:t>
            </a:r>
            <a:r>
              <a:rPr lang="en-US" dirty="0" smtClean="0"/>
              <a:t>Cleaned</a:t>
            </a:r>
            <a:r>
              <a:rPr lang="en-US" dirty="0" smtClean="0"/>
              <a:t>: </a:t>
            </a:r>
            <a:r>
              <a:rPr lang="en-US" dirty="0" smtClean="0"/>
              <a:t>924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3C15-0BC7-4717-B020-BC2D8E98F2C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0" y="228600"/>
            <a:ext cx="86868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" y="228601"/>
            <a:ext cx="8686800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Vision and Implementation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219202"/>
            <a:ext cx="8610600" cy="48320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1" indent="-342900" algn="ctr">
              <a:defRPr/>
            </a:pPr>
            <a:r>
              <a:rPr lang="en-US" dirty="0" smtClean="0"/>
              <a:t> </a:t>
            </a:r>
          </a:p>
          <a:p>
            <a:pPr marL="342900" lvl="1" indent="-342900" algn="ctr">
              <a:defRPr/>
            </a:pPr>
            <a:r>
              <a:rPr lang="en-US" sz="3600" dirty="0" smtClean="0">
                <a:ea typeface="Microsoft YaHei" pitchFamily="34" charset="-122"/>
                <a:cs typeface="Arial" pitchFamily="34" charset="0"/>
              </a:rPr>
              <a:t>Due to the overwhelming amount of trash dumped illegally within </a:t>
            </a:r>
            <a:r>
              <a:rPr lang="en-US" sz="3600" dirty="0" smtClean="0"/>
              <a:t>Doña</a:t>
            </a:r>
            <a:r>
              <a:rPr lang="en-US" sz="3600" dirty="0" smtClean="0">
                <a:ea typeface="Microsoft YaHei" pitchFamily="34" charset="-122"/>
                <a:cs typeface="Arial" pitchFamily="34" charset="0"/>
              </a:rPr>
              <a:t> Ana County, even after several clean-up efforts, the Illegal Dumping Partnership members were unable to keep up with the sheer amount of trash and a means to map these areas, new reporting mechanisms were needed.</a:t>
            </a:r>
          </a:p>
          <a:p>
            <a:pPr marL="342900" indent="-342900" algn="just"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3C15-0BC7-4717-B020-BC2D8E98F2C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3C15-0BC7-4717-B020-BC2D8E98F2C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61417"/>
            <a:ext cx="8229600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 smtClean="0"/>
              <a:t>“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NoThrow App” History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78971" y="1519737"/>
            <a:ext cx="8229600" cy="4525963"/>
          </a:xfrm>
          <a:gradFill>
            <a:gsLst>
              <a:gs pos="0">
                <a:schemeClr val="dk1">
                  <a:tint val="62000"/>
                  <a:satMod val="180000"/>
                </a:schemeClr>
              </a:gs>
              <a:gs pos="65000">
                <a:schemeClr val="dk1">
                  <a:tint val="32000"/>
                  <a:satMod val="250000"/>
                </a:schemeClr>
              </a:gs>
              <a:gs pos="100000">
                <a:schemeClr val="dk1">
                  <a:tint val="23000"/>
                  <a:satMod val="300000"/>
                </a:schemeClr>
              </a:gs>
            </a:gsLst>
            <a:lin ang="16200000" scaled="0"/>
          </a:gra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/>
              <a:t>The Original version of the NoThrow App was developed from Bureau of Land Management (BLM) funding through a contract with an New Mexico State University (NMSU) student start-up company, </a:t>
            </a:r>
            <a:r>
              <a:rPr lang="en-US" sz="2600" b="1" dirty="0" err="1"/>
              <a:t>Byteware</a:t>
            </a:r>
            <a:r>
              <a:rPr lang="en-US" sz="2600" b="1" dirty="0"/>
              <a:t>, LLC. The NoThrow App proved to be a successful application as several reports of illegal dumping locations were being reported on a consistent basis, which allowed the IDP members to track, investigate and remediate sites soon after.</a:t>
            </a:r>
            <a:endParaRPr lang="en-US" sz="2600" dirty="0"/>
          </a:p>
          <a:p>
            <a:pPr marL="0" indent="0">
              <a:buNone/>
            </a:pPr>
            <a:r>
              <a:rPr lang="en-US" sz="2600" b="1" dirty="0"/>
              <a:t>Because the IDP wanted to have more control over the NoThrow App and its internal coding, it was decided to have the Application Development Division of the </a:t>
            </a:r>
            <a:r>
              <a:rPr lang="en-US" sz="2600" b="1" dirty="0" smtClean="0"/>
              <a:t>Doña </a:t>
            </a:r>
            <a:r>
              <a:rPr lang="en-US" sz="2600" b="1" dirty="0"/>
              <a:t>Ana County </a:t>
            </a:r>
            <a:r>
              <a:rPr lang="en-US" sz="2600" b="1" dirty="0" smtClean="0"/>
              <a:t>Information Technology Department develop </a:t>
            </a:r>
            <a:r>
              <a:rPr lang="en-US" sz="2600" b="1" dirty="0"/>
              <a:t>a second version of the NoThrow App which is the current version being used today by the public.</a:t>
            </a:r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992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New “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NoThrow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App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3C15-0BC7-4717-B020-BC2D8E98F2C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6" name="Content Placeholder 15"/>
          <p:cNvSpPr txBox="1">
            <a:spLocks noGrp="1"/>
          </p:cNvSpPr>
          <p:nvPr>
            <p:ph idx="1"/>
          </p:nvPr>
        </p:nvSpPr>
        <p:spPr>
          <a:xfrm>
            <a:off x="457200" y="1600201"/>
            <a:ext cx="8229600" cy="49798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indent="0" algn="ctr">
              <a:buNone/>
              <a:defRPr/>
            </a:pPr>
            <a:endParaRPr lang="en-US" sz="2000" dirty="0" smtClean="0">
              <a:solidFill>
                <a:schemeClr val="tx2"/>
              </a:solidFill>
              <a:latin typeface="Garamond" pitchFamily="18" charset="0"/>
            </a:endParaRPr>
          </a:p>
          <a:p>
            <a:r>
              <a:rPr lang="en-US" sz="2400" dirty="0" smtClean="0"/>
              <a:t>Available </a:t>
            </a:r>
            <a:r>
              <a:rPr lang="en-US" sz="2400" dirty="0" smtClean="0"/>
              <a:t>both through</a:t>
            </a:r>
            <a:r>
              <a:rPr lang="en-US" sz="2400" dirty="0" smtClean="0"/>
              <a:t> </a:t>
            </a:r>
            <a:r>
              <a:rPr lang="en-US" sz="2400" dirty="0" smtClean="0"/>
              <a:t>the Apple App Store or Google Play</a:t>
            </a:r>
          </a:p>
          <a:p>
            <a:r>
              <a:rPr lang="en-US" sz="2400" dirty="0" smtClean="0"/>
              <a:t>Contains both English and Spanish Language </a:t>
            </a:r>
            <a:r>
              <a:rPr lang="en-US" sz="2400" dirty="0" smtClean="0"/>
              <a:t>versions</a:t>
            </a:r>
          </a:p>
          <a:p>
            <a:r>
              <a:rPr lang="en-US" sz="2400" dirty="0" smtClean="0"/>
              <a:t>User-friendly and informative</a:t>
            </a:r>
            <a:endParaRPr lang="en-US" sz="2400" dirty="0" smtClean="0"/>
          </a:p>
          <a:p>
            <a:r>
              <a:rPr lang="en-US" sz="2400" dirty="0" smtClean="0"/>
              <a:t>User created photo of dump site</a:t>
            </a:r>
          </a:p>
          <a:p>
            <a:r>
              <a:rPr lang="en-US" sz="2400" dirty="0" smtClean="0"/>
              <a:t>User-defined information related to dump site (Volume, Type, Comments)</a:t>
            </a:r>
          </a:p>
          <a:p>
            <a:r>
              <a:rPr lang="en-US" sz="2400" dirty="0" smtClean="0"/>
              <a:t>Maintains history of reports for each user</a:t>
            </a:r>
          </a:p>
          <a:p>
            <a:r>
              <a:rPr lang="en-US" sz="2400" dirty="0" smtClean="0"/>
              <a:t>Report sent to </a:t>
            </a:r>
            <a:r>
              <a:rPr lang="en-US" sz="2400" dirty="0"/>
              <a:t>Doña</a:t>
            </a:r>
            <a:r>
              <a:rPr lang="en-US" sz="2400" dirty="0" smtClean="0"/>
              <a:t> Ana County server</a:t>
            </a:r>
          </a:p>
          <a:p>
            <a:r>
              <a:rPr lang="en-US" sz="2400" dirty="0" smtClean="0"/>
              <a:t>Reports imported automatically into GIS database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0" y="228600"/>
            <a:ext cx="86868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" y="228601"/>
            <a:ext cx="8686800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1-877-No-Throw Call Center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" y="1650089"/>
            <a:ext cx="8610600" cy="45243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342900" lvl="1" indent="-342900" algn="ctr">
              <a:defRPr/>
            </a:pPr>
            <a:r>
              <a:rPr lang="en-US" dirty="0" smtClean="0"/>
              <a:t> </a:t>
            </a: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3600" dirty="0" smtClean="0">
                <a:ea typeface="Microsoft YaHei" pitchFamily="34" charset="-122"/>
                <a:cs typeface="Arial" pitchFamily="34" charset="0"/>
              </a:rPr>
              <a:t> System Monitored by the Mesilla Valley</a:t>
            </a:r>
          </a:p>
          <a:p>
            <a:pPr marL="457200" lvl="2">
              <a:defRPr/>
            </a:pPr>
            <a:r>
              <a:rPr lang="en-US" sz="3600" dirty="0" smtClean="0">
                <a:ea typeface="Microsoft YaHei" pitchFamily="34" charset="-122"/>
                <a:cs typeface="Arial" pitchFamily="34" charset="0"/>
              </a:rPr>
              <a:t>Regional Dispatch Authority (MVRDA)</a:t>
            </a:r>
          </a:p>
          <a:p>
            <a:pPr marL="571500" lvl="1" indent="-5715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ea typeface="Microsoft YaHei" pitchFamily="34" charset="-122"/>
                <a:cs typeface="Arial" pitchFamily="34" charset="0"/>
              </a:rPr>
              <a:t>Incoming calls taken by 911 Dispatcher</a:t>
            </a:r>
          </a:p>
          <a:p>
            <a:pPr marL="571500" lvl="1" indent="-5715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ea typeface="Microsoft YaHei" pitchFamily="34" charset="-122"/>
                <a:cs typeface="Arial" pitchFamily="34" charset="0"/>
              </a:rPr>
              <a:t>Information passed on to appropriate authorities depending on jurisdiction</a:t>
            </a:r>
          </a:p>
          <a:p>
            <a:pPr marL="571500" lvl="1" indent="-571500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ea typeface="Microsoft YaHei" pitchFamily="34" charset="-122"/>
                <a:cs typeface="Arial" pitchFamily="34" charset="0"/>
              </a:rPr>
              <a:t>Location of dump sites recorded and mapped</a:t>
            </a:r>
            <a:endParaRPr lang="en-US" sz="3600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3C15-0BC7-4717-B020-BC2D8E98F2C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New “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NoThrow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App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600"/>
            <a:ext cx="3673235" cy="3657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3C15-0BC7-4717-B020-BC2D8E98F2C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202" y="1676400"/>
            <a:ext cx="257578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6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New “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NoThrow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App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3C15-0BC7-4717-B020-BC2D8E98F2C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3771900" cy="502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1600200"/>
            <a:ext cx="37719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2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New “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NoThrow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App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3C15-0BC7-4717-B020-BC2D8E98F2C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1578429"/>
            <a:ext cx="3771900" cy="5029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37719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0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New “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NoThrow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App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C3C15-0BC7-4717-B020-BC2D8E98F2C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3771900" cy="5029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94" y="1600200"/>
            <a:ext cx="37719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39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9032</TotalTime>
  <Words>529</Words>
  <Application>Microsoft Office PowerPoint</Application>
  <PresentationFormat>On-screen Show (4:3)</PresentationFormat>
  <Paragraphs>67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Microsoft YaHei</vt:lpstr>
      <vt:lpstr>Arial</vt:lpstr>
      <vt:lpstr>Calibri</vt:lpstr>
      <vt:lpstr>Garamond</vt:lpstr>
      <vt:lpstr>Office Theme</vt:lpstr>
      <vt:lpstr>PowerPoint Presentation</vt:lpstr>
      <vt:lpstr>PowerPoint Presentation</vt:lpstr>
      <vt:lpstr> “NoThrow App” History</vt:lpstr>
      <vt:lpstr>The New “NoThrow” App</vt:lpstr>
      <vt:lpstr>PowerPoint Presentation</vt:lpstr>
      <vt:lpstr>The New “NoThrow” App</vt:lpstr>
      <vt:lpstr>The New “NoThrow” App</vt:lpstr>
      <vt:lpstr>The New “NoThrow” App</vt:lpstr>
      <vt:lpstr>The New “NoThrow” App</vt:lpstr>
      <vt:lpstr>The New “NoThrow” App</vt:lpstr>
      <vt:lpstr>The New “NoThrow” App</vt:lpstr>
      <vt:lpstr>Portability of Illegal Dumping Reporting System to Other Jurisdictions</vt:lpstr>
      <vt:lpstr>Advertising The “NoThrow” App</vt:lpstr>
      <vt:lpstr>“NoThrow” Statistics</vt:lpstr>
    </vt:vector>
  </TitlesOfParts>
  <Company>Dona Ana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Luis, Sr. Planner</dc:title>
  <dc:creator>seanh</dc:creator>
  <cp:lastModifiedBy>Lee Galt</cp:lastModifiedBy>
  <cp:revision>910</cp:revision>
  <dcterms:created xsi:type="dcterms:W3CDTF">2012-07-17T18:01:29Z</dcterms:created>
  <dcterms:modified xsi:type="dcterms:W3CDTF">2018-10-18T20:04:18Z</dcterms:modified>
</cp:coreProperties>
</file>