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avi" ContentType="video/x-msvide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22"/>
  </p:notesMasterIdLst>
  <p:sldIdLst>
    <p:sldId id="256" r:id="rId2"/>
    <p:sldId id="265" r:id="rId3"/>
    <p:sldId id="257" r:id="rId4"/>
    <p:sldId id="258" r:id="rId5"/>
    <p:sldId id="260" r:id="rId6"/>
    <p:sldId id="261" r:id="rId7"/>
    <p:sldId id="259" r:id="rId8"/>
    <p:sldId id="262" r:id="rId9"/>
    <p:sldId id="266" r:id="rId10"/>
    <p:sldId id="263" r:id="rId11"/>
    <p:sldId id="264" r:id="rId12"/>
    <p:sldId id="276" r:id="rId13"/>
    <p:sldId id="274" r:id="rId14"/>
    <p:sldId id="273" r:id="rId15"/>
    <p:sldId id="272" r:id="rId16"/>
    <p:sldId id="268" r:id="rId17"/>
    <p:sldId id="271" r:id="rId18"/>
    <p:sldId id="270" r:id="rId19"/>
    <p:sldId id="278" r:id="rId20"/>
    <p:sldId id="279"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94677" autoAdjust="0"/>
  </p:normalViewPr>
  <p:slideViewPr>
    <p:cSldViewPr>
      <p:cViewPr varScale="1">
        <p:scale>
          <a:sx n="81" d="100"/>
          <a:sy n="81" d="100"/>
        </p:scale>
        <p:origin x="1531"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2464FF-2D13-4409-8F23-E3773DF18F8F}" type="datetimeFigureOut">
              <a:rPr lang="en-US" smtClean="0"/>
              <a:t>10/22/2018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394E84-D7CD-46D2-9B2A-6BD7B3D18017}" type="slidenum">
              <a:rPr lang="en-US" smtClean="0"/>
              <a:t>‹#›</a:t>
            </a:fld>
            <a:endParaRPr lang="en-US"/>
          </a:p>
        </p:txBody>
      </p:sp>
    </p:spTree>
    <p:extLst>
      <p:ext uri="{BB962C8B-B14F-4D97-AF65-F5344CB8AC3E}">
        <p14:creationId xmlns:p14="http://schemas.microsoft.com/office/powerpoint/2010/main" val="960345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394E84-D7CD-46D2-9B2A-6BD7B3D18017}" type="slidenum">
              <a:rPr lang="en-US" smtClean="0"/>
              <a:t>8</a:t>
            </a:fld>
            <a:endParaRPr lang="en-US"/>
          </a:p>
        </p:txBody>
      </p:sp>
    </p:spTree>
    <p:extLst>
      <p:ext uri="{BB962C8B-B14F-4D97-AF65-F5344CB8AC3E}">
        <p14:creationId xmlns:p14="http://schemas.microsoft.com/office/powerpoint/2010/main" val="3234170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BE5C3C8-750D-438D-9707-A9EC5C12E012}"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B3F130-D81A-4FDA-823A-D29E379A1E2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E5C3C8-750D-438D-9707-A9EC5C12E012}"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B3F130-D81A-4FDA-823A-D29E379A1E2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E5C3C8-750D-438D-9707-A9EC5C12E012}"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B3F130-D81A-4FDA-823A-D29E379A1E2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E5C3C8-750D-438D-9707-A9EC5C12E012}"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B3F130-D81A-4FDA-823A-D29E379A1E2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E5C3C8-750D-438D-9707-A9EC5C12E012}"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B3F130-D81A-4FDA-823A-D29E379A1E2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BE5C3C8-750D-438D-9707-A9EC5C12E012}" type="datetimeFigureOut">
              <a:rPr lang="en-US" smtClean="0"/>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B3F130-D81A-4FDA-823A-D29E379A1E2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E5C3C8-750D-438D-9707-A9EC5C12E012}" type="datetimeFigureOut">
              <a:rPr lang="en-US" smtClean="0"/>
              <a:t>10/22/2018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B3F130-D81A-4FDA-823A-D29E379A1E2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E5C3C8-750D-438D-9707-A9EC5C12E012}" type="datetimeFigureOut">
              <a:rPr lang="en-US" smtClean="0"/>
              <a:t>10/22/2018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B3F130-D81A-4FDA-823A-D29E379A1E2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5C3C8-750D-438D-9707-A9EC5C12E012}" type="datetimeFigureOut">
              <a:rPr lang="en-US" smtClean="0"/>
              <a:t>10/22/2018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B3F130-D81A-4FDA-823A-D29E379A1E2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E5C3C8-750D-438D-9707-A9EC5C12E012}" type="datetimeFigureOut">
              <a:rPr lang="en-US" smtClean="0"/>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B3F130-D81A-4FDA-823A-D29E379A1E2F}"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CBE5C3C8-750D-438D-9707-A9EC5C12E012}" type="datetimeFigureOut">
              <a:rPr lang="en-US" smtClean="0"/>
              <a:t>10/22/2018</a:t>
            </a:fld>
            <a:endParaRPr lang="en-US"/>
          </a:p>
        </p:txBody>
      </p:sp>
      <p:sp>
        <p:nvSpPr>
          <p:cNvPr id="9" name="Slide Number Placeholder 8"/>
          <p:cNvSpPr>
            <a:spLocks noGrp="1"/>
          </p:cNvSpPr>
          <p:nvPr>
            <p:ph type="sldNum" sz="quarter" idx="11"/>
          </p:nvPr>
        </p:nvSpPr>
        <p:spPr/>
        <p:txBody>
          <a:bodyPr/>
          <a:lstStyle/>
          <a:p>
            <a:fld id="{F7B3F130-D81A-4FDA-823A-D29E379A1E2F}"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F7B3F130-D81A-4FDA-823A-D29E379A1E2F}"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CBE5C3C8-750D-438D-9707-A9EC5C12E012}" type="datetimeFigureOut">
              <a:rPr lang="en-US" smtClean="0"/>
              <a:t>10/22/2018</a:t>
            </a:fld>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jpeg"/><Relationship Id="rId3" Type="http://schemas.openxmlformats.org/officeDocument/2006/relationships/image" Target="../media/image12.png"/><Relationship Id="rId7" Type="http://schemas.microsoft.com/office/2007/relationships/hdphoto" Target="../media/hdphoto2.wdp"/><Relationship Id="rId12" Type="http://schemas.openxmlformats.org/officeDocument/2006/relationships/image" Target="../media/image19.jpeg"/><Relationship Id="rId2" Type="http://schemas.openxmlformats.org/officeDocument/2006/relationships/image" Target="../media/image11.emf"/><Relationship Id="rId1" Type="http://schemas.openxmlformats.org/officeDocument/2006/relationships/slideLayout" Target="../slideLayouts/slideLayout1.xml"/><Relationship Id="rId6" Type="http://schemas.openxmlformats.org/officeDocument/2006/relationships/image" Target="../media/image15.png"/><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gif"/><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www.lcsun-news.com/story/news/local/2015/10/06/partnership-seeks-reduce-illegal-dumping/73469594/" TargetMode="External"/><Relationship Id="rId7" Type="http://schemas.openxmlformats.org/officeDocument/2006/relationships/image" Target="../media/image26.PNG"/><Relationship Id="rId2" Type="http://schemas.openxmlformats.org/officeDocument/2006/relationships/hyperlink" Target="http://www.lcsun-news.com/story/entertainment/local/sunlife/2015/07/26/students-illegal-dumping-program-help-keep-county-clean/32014115/" TargetMode="Externa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1305" t="12232" r="1305" b="32414"/>
          <a:stretch/>
        </p:blipFill>
        <p:spPr bwMode="auto">
          <a:xfrm>
            <a:off x="-133349" y="0"/>
            <a:ext cx="8591549" cy="6858000"/>
          </a:xfrm>
          <a:prstGeom prst="rect">
            <a:avLst/>
          </a:prstGeom>
          <a:noFill/>
          <a:ln>
            <a:noFill/>
          </a:ln>
          <a:extLst>
            <a:ext uri="{53640926-AAD7-44D8-BBD7-CCE9431645EC}">
              <a14:shadowObscured xmlns:a14="http://schemas.microsoft.com/office/drawing/2010/main"/>
            </a:ext>
          </a:extLst>
        </p:spPr>
      </p:pic>
      <p:sp>
        <p:nvSpPr>
          <p:cNvPr id="2" name="Title 1"/>
          <p:cNvSpPr>
            <a:spLocks noGrp="1"/>
          </p:cNvSpPr>
          <p:nvPr>
            <p:ph type="ctrTitle"/>
          </p:nvPr>
        </p:nvSpPr>
        <p:spPr>
          <a:xfrm>
            <a:off x="0" y="0"/>
            <a:ext cx="8458200" cy="6858000"/>
          </a:xfrm>
        </p:spPr>
        <p:txBody>
          <a:bodyPr anchor="ctr" anchorCtr="0"/>
          <a:lstStyle/>
          <a:p>
            <a:pPr algn="ctr"/>
            <a:r>
              <a:rPr lang="en-US" sz="6000" dirty="0"/>
              <a:t>Illegal Dump Program</a:t>
            </a:r>
            <a:br>
              <a:rPr lang="en-US" sz="6000" dirty="0"/>
            </a:br>
            <a:r>
              <a:rPr lang="en-US" sz="3200" dirty="0"/>
              <a:t>Rusty Stovall</a:t>
            </a:r>
            <a:br>
              <a:rPr lang="en-US" sz="6000" dirty="0"/>
            </a:br>
            <a:r>
              <a:rPr lang="en-US" sz="3200" dirty="0"/>
              <a:t>Bureau of Land Management</a:t>
            </a:r>
            <a:br>
              <a:rPr lang="en-US" sz="3200" dirty="0"/>
            </a:br>
            <a:r>
              <a:rPr lang="en-US" sz="3200" dirty="0"/>
              <a:t>rstovall@blm.gov</a:t>
            </a:r>
            <a:br>
              <a:rPr lang="en-US" sz="3200" dirty="0"/>
            </a:br>
            <a:r>
              <a:rPr lang="en-US" sz="3200" dirty="0"/>
              <a:t>(575) 525-4411</a:t>
            </a:r>
            <a:br>
              <a:rPr lang="en-US" sz="3200" dirty="0"/>
            </a:br>
            <a:endParaRPr lang="en-US" sz="3200" dirty="0"/>
          </a:p>
        </p:txBody>
      </p:sp>
    </p:spTree>
    <p:extLst>
      <p:ext uri="{BB962C8B-B14F-4D97-AF65-F5344CB8AC3E}">
        <p14:creationId xmlns:p14="http://schemas.microsoft.com/office/powerpoint/2010/main" val="2009579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8458200" cy="1600200"/>
          </a:xfrm>
        </p:spPr>
        <p:txBody>
          <a:bodyPr anchor="ctr"/>
          <a:lstStyle/>
          <a:p>
            <a:pPr algn="ctr"/>
            <a:r>
              <a:rPr lang="en-US" sz="4800" dirty="0"/>
              <a:t>What are we doing to eliminate illegal dumping?</a:t>
            </a:r>
          </a:p>
        </p:txBody>
      </p:sp>
      <p:sp>
        <p:nvSpPr>
          <p:cNvPr id="4" name="TextBox 3"/>
          <p:cNvSpPr txBox="1"/>
          <p:nvPr/>
        </p:nvSpPr>
        <p:spPr>
          <a:xfrm>
            <a:off x="1905000" y="1447800"/>
            <a:ext cx="5105400" cy="1200329"/>
          </a:xfrm>
          <a:prstGeom prst="rect">
            <a:avLst/>
          </a:prstGeom>
          <a:noFill/>
        </p:spPr>
        <p:txBody>
          <a:bodyPr wrap="square" rtlCol="0">
            <a:spAutoFit/>
          </a:bodyPr>
          <a:lstStyle/>
          <a:p>
            <a:endParaRPr lang="en-US" dirty="0"/>
          </a:p>
          <a:p>
            <a:r>
              <a:rPr lang="en-US" dirty="0"/>
              <a:t>		</a:t>
            </a:r>
          </a:p>
          <a:p>
            <a:endParaRPr lang="en-US" dirty="0"/>
          </a:p>
          <a:p>
            <a:endParaRPr lang="en-US" dirty="0"/>
          </a:p>
        </p:txBody>
      </p:sp>
      <p:sp>
        <p:nvSpPr>
          <p:cNvPr id="2" name="TextBox 1"/>
          <p:cNvSpPr txBox="1"/>
          <p:nvPr/>
        </p:nvSpPr>
        <p:spPr>
          <a:xfrm>
            <a:off x="914400" y="1875056"/>
            <a:ext cx="6172200" cy="4031873"/>
          </a:xfrm>
          <a:prstGeom prst="rect">
            <a:avLst/>
          </a:prstGeom>
          <a:noFill/>
        </p:spPr>
        <p:txBody>
          <a:bodyPr wrap="square" rtlCol="0" anchor="ctr">
            <a:spAutoFit/>
          </a:bodyPr>
          <a:lstStyle/>
          <a:p>
            <a:pPr marL="457200" indent="-457200">
              <a:buFont typeface="Wingdings" panose="05000000000000000000" pitchFamily="2" charset="2"/>
              <a:buChar char="§"/>
            </a:pPr>
            <a:r>
              <a:rPr lang="en-US" sz="3200" dirty="0">
                <a:solidFill>
                  <a:schemeClr val="tx2"/>
                </a:solidFill>
                <a:latin typeface="+mj-lt"/>
              </a:rPr>
              <a:t>Partnerships</a:t>
            </a:r>
          </a:p>
          <a:p>
            <a:pPr marL="457200" indent="-457200">
              <a:buFont typeface="Wingdings" panose="05000000000000000000" pitchFamily="2" charset="2"/>
              <a:buChar char="§"/>
            </a:pPr>
            <a:r>
              <a:rPr lang="en-US" sz="3200" dirty="0">
                <a:solidFill>
                  <a:schemeClr val="tx2"/>
                </a:solidFill>
                <a:latin typeface="+mj-lt"/>
              </a:rPr>
              <a:t>Visual adds</a:t>
            </a:r>
          </a:p>
          <a:p>
            <a:pPr marL="457200" indent="-457200">
              <a:buFont typeface="Wingdings" panose="05000000000000000000" pitchFamily="2" charset="2"/>
              <a:buChar char="§"/>
            </a:pPr>
            <a:r>
              <a:rPr lang="en-US" sz="3200" dirty="0">
                <a:solidFill>
                  <a:schemeClr val="tx2"/>
                </a:solidFill>
                <a:latin typeface="+mj-lt"/>
              </a:rPr>
              <a:t>Educational outreach</a:t>
            </a:r>
          </a:p>
          <a:p>
            <a:pPr marL="457200" indent="-457200">
              <a:buFont typeface="Wingdings" panose="05000000000000000000" pitchFamily="2" charset="2"/>
              <a:buChar char="§"/>
            </a:pPr>
            <a:r>
              <a:rPr lang="en-US" sz="3200" dirty="0">
                <a:solidFill>
                  <a:schemeClr val="tx2"/>
                </a:solidFill>
                <a:latin typeface="+mj-lt"/>
              </a:rPr>
              <a:t>Media</a:t>
            </a:r>
          </a:p>
          <a:p>
            <a:pPr marL="457200" indent="-457200">
              <a:buFont typeface="Wingdings" panose="05000000000000000000" pitchFamily="2" charset="2"/>
              <a:buChar char="§"/>
            </a:pPr>
            <a:r>
              <a:rPr lang="en-US" sz="3200" dirty="0">
                <a:solidFill>
                  <a:schemeClr val="tx2"/>
                </a:solidFill>
                <a:latin typeface="+mj-lt"/>
              </a:rPr>
              <a:t>Community outreach</a:t>
            </a:r>
          </a:p>
          <a:p>
            <a:pPr marL="457200" indent="-457200">
              <a:buFont typeface="Wingdings" panose="05000000000000000000" pitchFamily="2" charset="2"/>
              <a:buChar char="§"/>
            </a:pPr>
            <a:r>
              <a:rPr lang="en-US" sz="3200" dirty="0">
                <a:solidFill>
                  <a:schemeClr val="tx2"/>
                </a:solidFill>
                <a:latin typeface="+mj-lt"/>
              </a:rPr>
              <a:t>Student hires</a:t>
            </a:r>
          </a:p>
          <a:p>
            <a:pPr marL="457200" indent="-457200">
              <a:buFont typeface="Wingdings" panose="05000000000000000000" pitchFamily="2" charset="2"/>
              <a:buChar char="§"/>
            </a:pPr>
            <a:r>
              <a:rPr lang="en-US" sz="3200" dirty="0">
                <a:solidFill>
                  <a:schemeClr val="tx2"/>
                </a:solidFill>
                <a:latin typeface="+mj-lt"/>
              </a:rPr>
              <a:t>Theater preview adds</a:t>
            </a:r>
          </a:p>
          <a:p>
            <a:pPr marL="457200" indent="-457200">
              <a:buFont typeface="Wingdings" panose="05000000000000000000" pitchFamily="2" charset="2"/>
              <a:buChar char="§"/>
            </a:pPr>
            <a:r>
              <a:rPr lang="en-US" sz="3200" dirty="0">
                <a:solidFill>
                  <a:schemeClr val="tx2"/>
                </a:solidFill>
                <a:latin typeface="+mj-lt"/>
              </a:rPr>
              <a:t>Mobile application</a:t>
            </a:r>
            <a:endParaRPr lang="en-US" dirty="0">
              <a:solidFill>
                <a:schemeClr val="tx2"/>
              </a:solidFill>
            </a:endParaRPr>
          </a:p>
        </p:txBody>
      </p:sp>
    </p:spTree>
    <p:extLst>
      <p:ext uri="{BB962C8B-B14F-4D97-AF65-F5344CB8AC3E}">
        <p14:creationId xmlns:p14="http://schemas.microsoft.com/office/powerpoint/2010/main" val="1263310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938"/>
            <a:ext cx="8458200" cy="1592262"/>
          </a:xfrm>
        </p:spPr>
        <p:txBody>
          <a:bodyPr anchor="ctr"/>
          <a:lstStyle/>
          <a:p>
            <a:pPr algn="ctr"/>
            <a:r>
              <a:rPr lang="en-US" sz="5400" dirty="0"/>
              <a:t>Partnerships</a:t>
            </a:r>
          </a:p>
        </p:txBody>
      </p:sp>
      <p:pic>
        <p:nvPicPr>
          <p:cNvPr id="3" name="Picture 2"/>
          <p:cNvPicPr/>
          <p:nvPr/>
        </p:nvPicPr>
        <p:blipFill>
          <a:blip r:embed="rId2" cstate="print"/>
          <a:stretch>
            <a:fillRect/>
          </a:stretch>
        </p:blipFill>
        <p:spPr bwMode="auto">
          <a:xfrm>
            <a:off x="5631074" y="5532822"/>
            <a:ext cx="2238375" cy="548640"/>
          </a:xfrm>
          <a:prstGeom prst="rect">
            <a:avLst/>
          </a:prstGeom>
          <a:noFill/>
          <a:ln w="9525">
            <a:noFill/>
            <a:miter lim="800000"/>
            <a:headEnd/>
            <a:tailEnd/>
          </a:ln>
        </p:spPr>
      </p:pic>
      <p:pic>
        <p:nvPicPr>
          <p:cNvPr id="4" name="Picture 3" descr="C:\Users\marytr\Pictures\logo2.png"/>
          <p:cNvPicPr/>
          <p:nvPr/>
        </p:nvPicPr>
        <p:blipFill>
          <a:blip r:embed="rId3" cstate="print"/>
          <a:srcRect/>
          <a:stretch>
            <a:fillRect/>
          </a:stretch>
        </p:blipFill>
        <p:spPr bwMode="auto">
          <a:xfrm>
            <a:off x="863143" y="3503277"/>
            <a:ext cx="2262823" cy="667985"/>
          </a:xfrm>
          <a:prstGeom prst="rect">
            <a:avLst/>
          </a:prstGeom>
          <a:noFill/>
        </p:spPr>
      </p:pic>
      <p:pic>
        <p:nvPicPr>
          <p:cNvPr id="5" name="Picture 4" descr="LCHBA_Logo.gif"/>
          <p:cNvPicPr/>
          <p:nvPr/>
        </p:nvPicPr>
        <p:blipFill>
          <a:blip r:embed="rId4" cstate="print"/>
          <a:stretch>
            <a:fillRect/>
          </a:stretch>
        </p:blipFill>
        <p:spPr>
          <a:xfrm>
            <a:off x="5453062" y="1569194"/>
            <a:ext cx="1828800" cy="595947"/>
          </a:xfrm>
          <a:prstGeom prst="rect">
            <a:avLst/>
          </a:prstGeom>
        </p:spPr>
      </p:pic>
      <p:pic>
        <p:nvPicPr>
          <p:cNvPr id="6" name="Picture 5" descr="Y:\Municiple_Logos\DAC_1.png"/>
          <p:cNvPicPr/>
          <p:nvPr/>
        </p:nvPicPr>
        <p:blipFill>
          <a:blip r:embed="rId5" cstate="print"/>
          <a:stretch>
            <a:fillRect/>
          </a:stretch>
        </p:blipFill>
        <p:spPr bwMode="auto">
          <a:xfrm>
            <a:off x="3106916" y="4949892"/>
            <a:ext cx="1016602" cy="1053966"/>
          </a:xfrm>
          <a:prstGeom prst="rect">
            <a:avLst/>
          </a:prstGeom>
          <a:noFill/>
          <a:ln>
            <a:noFill/>
          </a:ln>
        </p:spPr>
      </p:pic>
      <p:pic>
        <p:nvPicPr>
          <p:cNvPr id="7" name="Picture 6" descr="V:\Logo's\ACO Codes Patch 2015.jpg"/>
          <p:cNvPicPr/>
          <p:nvPr/>
        </p:nvPicPr>
        <p:blipFill>
          <a:blip r:embed="rId6" cstate="print">
            <a:extLst>
              <a:ext uri="{BEBA8EAE-BF5A-486C-A8C5-ECC9F3942E4B}">
                <a14:imgProps xmlns:a14="http://schemas.microsoft.com/office/drawing/2010/main">
                  <a14:imgLayer r:embed="rId7">
                    <a14:imgEffect>
                      <a14:backgroundRemoval t="4049" b="93725" l="7234" r="90000"/>
                    </a14:imgEffect>
                  </a14:imgLayer>
                </a14:imgProps>
              </a:ext>
            </a:extLst>
          </a:blip>
          <a:stretch>
            <a:fillRect/>
          </a:stretch>
        </p:blipFill>
        <p:spPr bwMode="auto">
          <a:xfrm>
            <a:off x="6810375" y="2723808"/>
            <a:ext cx="942975" cy="1005840"/>
          </a:xfrm>
          <a:prstGeom prst="rect">
            <a:avLst/>
          </a:prstGeom>
          <a:noFill/>
          <a:ln w="9525">
            <a:noFill/>
            <a:miter lim="800000"/>
            <a:headEnd/>
            <a:tailEnd/>
          </a:ln>
        </p:spPr>
      </p:pic>
      <p:pic>
        <p:nvPicPr>
          <p:cNvPr id="8" name="Picture 7" descr="BLM_Logo.png"/>
          <p:cNvPicPr/>
          <p:nvPr/>
        </p:nvPicPr>
        <p:blipFill>
          <a:blip r:embed="rId8" cstate="print"/>
          <a:stretch>
            <a:fillRect/>
          </a:stretch>
        </p:blipFill>
        <p:spPr>
          <a:xfrm>
            <a:off x="3657600" y="3450655"/>
            <a:ext cx="1090711" cy="864669"/>
          </a:xfrm>
          <a:prstGeom prst="rect">
            <a:avLst/>
          </a:prstGeom>
        </p:spPr>
      </p:pic>
      <p:pic>
        <p:nvPicPr>
          <p:cNvPr id="9" name="Picture 8" descr="MVRDA.png"/>
          <p:cNvPicPr/>
          <p:nvPr/>
        </p:nvPicPr>
        <p:blipFill>
          <a:blip r:embed="rId9" cstate="print"/>
          <a:stretch>
            <a:fillRect/>
          </a:stretch>
        </p:blipFill>
        <p:spPr>
          <a:xfrm>
            <a:off x="1066800" y="1602398"/>
            <a:ext cx="1154648" cy="1069976"/>
          </a:xfrm>
          <a:prstGeom prst="rect">
            <a:avLst/>
          </a:prstGeom>
        </p:spPr>
      </p:pic>
      <p:pic>
        <p:nvPicPr>
          <p:cNvPr id="10" name="Picture 9"/>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26100" y1="6663" x2="26100" y2="6663"/>
                        <a14:foregroundMark x1="32213" y1="16713" x2="32213" y2="16713"/>
                        <a14:foregroundMark x1="32274" y1="21710" x2="32274" y2="21710"/>
                        <a14:foregroundMark x1="32763" y1="28040" x2="32763" y2="28040"/>
                        <a14:foregroundMark x1="22800" y1="24431" x2="22800" y2="24431"/>
                        <a14:foregroundMark x1="34902" y1="34647" x2="34902" y2="34647"/>
                        <a14:foregroundMark x1="18826" y1="35813" x2="18826" y2="35813"/>
                        <a14:foregroundMark x1="16015" y1="17435" x2="16015" y2="17435"/>
                        <a14:foregroundMark x1="15465" y1="15214" x2="15465" y2="15214"/>
                        <a14:foregroundMark x1="15587" y1="14214" x2="15587" y2="14214"/>
                        <a14:foregroundMark x1="13875" y1="26541" x2="13875" y2="26541"/>
                        <a14:foregroundMark x1="13692" y1="24708" x2="13692" y2="24708"/>
                        <a14:foregroundMark x1="55073" y1="25875" x2="55073" y2="25875"/>
                        <a14:foregroundMark x1="52078" y1="22099" x2="52078" y2="22099"/>
                        <a14:foregroundMark x1="33985" y1="41532" x2="33985" y2="41532"/>
                        <a14:foregroundMark x1="34535" y1="47196" x2="34535" y2="47196"/>
                        <a14:foregroundMark x1="26161" y1="50305" x2="26161" y2="50305"/>
                        <a14:foregroundMark x1="53545" y1="44309" x2="53545" y2="44309"/>
                        <a14:foregroundMark x1="60636" y1="51083" x2="60636" y2="51083"/>
                        <a14:foregroundMark x1="17604" y1="47585" x2="17604" y2="47585"/>
                        <a14:foregroundMark x1="11797" y1="36979" x2="11797" y2="36979"/>
                        <a14:foregroundMark x1="11675" y1="35813" x2="11675" y2="35813"/>
                        <a14:foregroundMark x1="11614" y1="34814" x2="11614" y2="34814"/>
                        <a14:foregroundMark x1="25489" y1="45530" x2="25489" y2="45530"/>
                        <a14:foregroundMark x1="50550" y1="65741" x2="50550" y2="65741"/>
                        <a14:foregroundMark x1="70538" y1="70072" x2="70538" y2="70072"/>
                        <a14:foregroundMark x1="27812" y1="65963" x2="27812" y2="65963"/>
                        <a14:foregroundMark x1="26589" y1="66297" x2="26589" y2="66297"/>
                        <a14:foregroundMark x1="14976" y1="67629" x2="14976" y2="67629"/>
                        <a14:foregroundMark x1="58435" y1="70683" x2="58435" y2="70683"/>
                        <a14:foregroundMark x1="84413" y1="66907" x2="84413" y2="66907"/>
                        <a14:foregroundMark x1="10147" y1="85341" x2="10147" y2="85341"/>
                        <a14:foregroundMark x1="40526" y1="80122" x2="40526" y2="80122"/>
                        <a14:foregroundMark x1="367" y1="96891" x2="367" y2="96891"/>
                        <a14:foregroundMark x1="2139" y1="94892" x2="2139" y2="94892"/>
                        <a14:foregroundMark x1="1834" y1="96891" x2="1834" y2="96891"/>
                        <a14:foregroundMark x1="3851" y1="95725" x2="3851" y2="95725"/>
                        <a14:foregroundMark x1="3851" y1="98001" x2="3851" y2="98001"/>
                        <a14:foregroundMark x1="10269" y1="98501" x2="10269" y2="98501"/>
                        <a14:foregroundMark x1="9535" y1="96669" x2="9535" y2="96669"/>
                        <a14:foregroundMark x1="11308" y1="96780" x2="11308" y2="96780"/>
                        <a14:foregroundMark x1="13447" y1="96002" x2="13447" y2="96002"/>
                        <a14:foregroundMark x1="16381" y1="97113" x2="16381" y2="97113"/>
                        <a14:foregroundMark x1="17543" y1="98723" x2="17543" y2="98723"/>
                        <a14:foregroundMark x1="19499" y1="98112" x2="19499" y2="98112"/>
                        <a14:foregroundMark x1="21883" y1="98890" x2="21883" y2="98890"/>
                        <a14:foregroundMark x1="25367" y1="95725" x2="25367" y2="95725"/>
                        <a14:foregroundMark x1="28423" y1="98223" x2="28423" y2="98223"/>
                        <a14:foregroundMark x1="30868" y1="95725" x2="30868" y2="95725"/>
                        <a14:foregroundMark x1="32763" y1="98723" x2="32763" y2="98723"/>
                        <a14:foregroundMark x1="34841" y1="95725" x2="34841" y2="95725"/>
                        <a14:foregroundMark x1="36919" y1="96946" x2="36919" y2="96946"/>
                        <a14:foregroundMark x1="42298" y1="97224" x2="42298" y2="97224"/>
                        <a14:foregroundMark x1="46455" y1="95169" x2="46455" y2="95169"/>
                        <a14:foregroundMark x1="51711" y1="97279" x2="51711" y2="97279"/>
                        <a14:foregroundMark x1="48778" y1="98501" x2="48778" y2="98501"/>
                        <a14:foregroundMark x1="54034" y1="96891" x2="54034" y2="96891"/>
                        <a14:foregroundMark x1="59658" y1="97057" x2="59658" y2="97057"/>
                        <a14:foregroundMark x1="64242" y1="97002" x2="64242" y2="97002"/>
                        <a14:foregroundMark x1="69132" y1="96946" x2="69132" y2="96946"/>
                        <a14:foregroundMark x1="73472" y1="95280" x2="73472" y2="95280"/>
                        <a14:foregroundMark x1="76345" y1="96891" x2="76345" y2="96891"/>
                        <a14:foregroundMark x1="80012" y1="96946" x2="80012" y2="96946"/>
                        <a14:foregroundMark x1="83741" y1="99334" x2="83741" y2="99334"/>
                        <a14:foregroundMark x1="66076" y1="84120" x2="66076" y2="84120"/>
                        <a14:foregroundMark x1="73227" y1="85786" x2="73227" y2="85786"/>
                        <a14:foregroundMark x1="50550" y1="95225" x2="50550" y2="95225"/>
                        <a14:foregroundMark x1="88142" y1="97002" x2="88142" y2="97002"/>
                        <a14:foregroundMark x1="91809" y1="97002" x2="91809" y2="97002"/>
                        <a14:foregroundMark x1="95110" y1="96891" x2="95110" y2="96891"/>
                        <a14:foregroundMark x1="99572" y1="98834" x2="99572" y2="98834"/>
                        <a14:foregroundMark x1="52506" y1="66408" x2="52506" y2="66408"/>
                        <a14:foregroundMark x1="24450" y1="69961" x2="24450" y2="69961"/>
                        <a14:foregroundMark x1="59108" y1="55469" x2="59108" y2="55469"/>
                        <a14:foregroundMark x1="56907" y1="35869" x2="56907" y2="35869"/>
                        <a14:foregroundMark x1="59474" y1="35425" x2="59474" y2="35425"/>
                        <a14:foregroundMark x1="61919" y1="34148" x2="61919" y2="34148"/>
                        <a14:foregroundMark x1="63570" y1="32649" x2="63570" y2="32649"/>
                        <a14:foregroundMark x1="64548" y1="30261" x2="64548" y2="30261"/>
                        <a14:foregroundMark x1="57029" y1="27152" x2="57029" y2="27152"/>
                        <a14:foregroundMark x1="65342" y1="28040" x2="65342" y2="28040"/>
                        <a14:foregroundMark x1="64670" y1="25708" x2="64670" y2="25708"/>
                        <a14:foregroundMark x1="63692" y1="23320" x2="63692" y2="23320"/>
                        <a14:foregroundMark x1="61980" y1="21710" x2="61980" y2="21710"/>
                        <a14:foregroundMark x1="58863" y1="20711" x2="58863" y2="20711"/>
                        <a14:foregroundMark x1="56846" y1="20711" x2="56846" y2="20711"/>
                        <a14:foregroundMark x1="54156" y1="20766" x2="54156" y2="20766"/>
                        <a14:foregroundMark x1="50367" y1="23876" x2="50367" y2="23876"/>
                        <a14:foregroundMark x1="49756" y1="23043" x2="49756" y2="23043"/>
                        <a14:foregroundMark x1="51222" y1="25986" x2="51222" y2="25986"/>
                        <a14:foregroundMark x1="51222" y1="25986" x2="51222" y2="25986"/>
                        <a14:foregroundMark x1="48716" y1="25208" x2="48716" y2="25208"/>
                        <a14:foregroundMark x1="48778" y1="27651" x2="48778" y2="27651"/>
                        <a14:foregroundMark x1="48900" y1="30483" x2="48900" y2="30483"/>
                        <a14:foregroundMark x1="50122" y1="32649" x2="50122" y2="32649"/>
                        <a14:foregroundMark x1="52078" y1="34314" x2="52078" y2="34314"/>
                        <a14:foregroundMark x1="54279" y1="35036" x2="54279" y2="35036"/>
                        <a14:foregroundMark x1="56479" y1="30650" x2="56479" y2="30650"/>
                        <a14:foregroundMark x1="47127" y1="35591" x2="47127" y2="35591"/>
                        <a14:foregroundMark x1="54462" y1="67129" x2="54462" y2="67129"/>
                        <a14:foregroundMark x1="77384" y1="62909" x2="77384" y2="62909"/>
                        <a14:foregroundMark x1="60941" y1="27263" x2="60941" y2="27263"/>
                        <a14:foregroundMark x1="19682" y1="70128" x2="19682" y2="70128"/>
                        <a14:backgroundMark x1="20171" y1="86008" x2="20171" y2="86008"/>
                        <a14:backgroundMark x1="54218" y1="85397" x2="54218" y2="85397"/>
                        <a14:backgroundMark x1="16504" y1="96058" x2="16504" y2="96058"/>
                        <a14:backgroundMark x1="76039" y1="84120" x2="76039" y2="84120"/>
                        <a14:backgroundMark x1="81968" y1="85397" x2="81968" y2="85397"/>
                        <a14:backgroundMark x1="80929" y1="96113" x2="80929" y2="96113"/>
                        <a14:backgroundMark x1="50550" y1="96669" x2="50550" y2="96669"/>
                      </a14:backgroundRemoval>
                    </a14:imgEffect>
                  </a14:imgLayer>
                </a14:imgProps>
              </a:ext>
              <a:ext uri="{28A0092B-C50C-407E-A947-70E740481C1C}">
                <a14:useLocalDpi xmlns:a14="http://schemas.microsoft.com/office/drawing/2010/main" val="0"/>
              </a:ext>
            </a:extLst>
          </a:blip>
          <a:stretch>
            <a:fillRect/>
          </a:stretch>
        </p:blipFill>
        <p:spPr>
          <a:xfrm>
            <a:off x="1291481" y="5197542"/>
            <a:ext cx="830580" cy="914400"/>
          </a:xfrm>
          <a:prstGeom prst="rect">
            <a:avLst/>
          </a:prstGeom>
        </p:spPr>
      </p:pic>
      <p:pic>
        <p:nvPicPr>
          <p:cNvPr id="11" name="Picture 10"/>
          <p:cNvPicPr/>
          <p:nvPr/>
        </p:nvPicPr>
        <p:blipFill>
          <a:blip r:embed="rId12" cstate="print">
            <a:extLst>
              <a:ext uri="{28A0092B-C50C-407E-A947-70E740481C1C}">
                <a14:useLocalDpi xmlns:a14="http://schemas.microsoft.com/office/drawing/2010/main" val="0"/>
              </a:ext>
            </a:extLst>
          </a:blip>
          <a:stretch>
            <a:fillRect/>
          </a:stretch>
        </p:blipFill>
        <p:spPr>
          <a:xfrm>
            <a:off x="5631074" y="4100262"/>
            <a:ext cx="944880" cy="1097280"/>
          </a:xfrm>
          <a:prstGeom prst="rect">
            <a:avLst/>
          </a:prstGeom>
        </p:spPr>
      </p:pic>
      <p:sp>
        <p:nvSpPr>
          <p:cNvPr id="12" name="AutoShape 2" descr="Image result for NMSU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2" name="Picture 4" descr="Image result for NMSU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39661" y="1643708"/>
            <a:ext cx="982956" cy="982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310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8458200" cy="1600200"/>
          </a:xfrm>
        </p:spPr>
        <p:txBody>
          <a:bodyPr anchor="ctr">
            <a:noAutofit/>
          </a:bodyPr>
          <a:lstStyle/>
          <a:p>
            <a:pPr algn="ctr"/>
            <a:r>
              <a:rPr lang="en-US" sz="5400" dirty="0"/>
              <a:t>Bumper Stickers and Billboards</a:t>
            </a:r>
          </a:p>
        </p:txBody>
      </p:sp>
      <p:sp>
        <p:nvSpPr>
          <p:cNvPr id="56" name="Rectangle 5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57" name="Rectangle 6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grpSp>
        <p:nvGrpSpPr>
          <p:cNvPr id="4" name="Group 3"/>
          <p:cNvGrpSpPr/>
          <p:nvPr/>
        </p:nvGrpSpPr>
        <p:grpSpPr>
          <a:xfrm>
            <a:off x="1143000" y="1676400"/>
            <a:ext cx="6172200" cy="4543956"/>
            <a:chOff x="1143000" y="2007973"/>
            <a:chExt cx="6172200" cy="4543956"/>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2007973"/>
              <a:ext cx="6172200" cy="1942070"/>
            </a:xfrm>
            <a:prstGeom prst="rect">
              <a:avLst/>
            </a:prstGeom>
            <a:ln w="12700">
              <a:solidFill>
                <a:schemeClr val="accent1"/>
              </a:solidFill>
            </a:ln>
          </p:spPr>
        </p:pic>
        <p:pic>
          <p:nvPicPr>
            <p:cNvPr id="1026" name="Picture 2" descr="C:\Users\rkolikant\Downloads\FullSizeRend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3950043"/>
              <a:ext cx="6172200" cy="2601886"/>
            </a:xfrm>
            <a:prstGeom prst="rect">
              <a:avLst/>
            </a:prstGeom>
            <a:noFill/>
            <a:ln w="12700">
              <a:solidFill>
                <a:schemeClr val="accent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11525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8458199" cy="1600200"/>
          </a:xfrm>
        </p:spPr>
        <p:txBody>
          <a:bodyPr anchor="ctr">
            <a:normAutofit/>
          </a:bodyPr>
          <a:lstStyle/>
          <a:p>
            <a:pPr algn="ctr"/>
            <a:r>
              <a:rPr lang="en-US" sz="5400" dirty="0"/>
              <a:t>News Articles</a:t>
            </a:r>
          </a:p>
        </p:txBody>
      </p:sp>
      <p:sp>
        <p:nvSpPr>
          <p:cNvPr id="56" name="Rectangle 5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7" name="Rectangle 6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3" name="Rectangle 2"/>
          <p:cNvSpPr/>
          <p:nvPr/>
        </p:nvSpPr>
        <p:spPr>
          <a:xfrm>
            <a:off x="533400" y="5817887"/>
            <a:ext cx="3305175" cy="1092607"/>
          </a:xfrm>
          <a:prstGeom prst="rect">
            <a:avLst/>
          </a:prstGeom>
        </p:spPr>
        <p:txBody>
          <a:bodyPr wrap="square">
            <a:spAutoFit/>
          </a:bodyPr>
          <a:lstStyle/>
          <a:p>
            <a:r>
              <a:rPr lang="en-US" sz="700" dirty="0"/>
              <a:t>Source:</a:t>
            </a:r>
          </a:p>
          <a:p>
            <a:r>
              <a:rPr lang="en-US" sz="700" dirty="0">
                <a:hlinkClick r:id="rId2"/>
              </a:rPr>
              <a:t>http://www.lcsun-news.com/story/entertainment/local/sunlife/2015/07/26/students-illegal-dumping-program-help-keep-county-clean/32014115/</a:t>
            </a:r>
            <a:endParaRPr lang="en-US" sz="700" dirty="0"/>
          </a:p>
          <a:p>
            <a:endParaRPr lang="en-US" sz="700" dirty="0"/>
          </a:p>
          <a:p>
            <a:r>
              <a:rPr lang="en-US" sz="700" dirty="0">
                <a:hlinkClick r:id="rId3"/>
              </a:rPr>
              <a:t>http://www.lcsun-news.com/story/news/local/2015/10/06/partnership-seeks-reduce-illegal-dumping/73469594/</a:t>
            </a:r>
            <a:endParaRPr lang="en-US" sz="700" dirty="0"/>
          </a:p>
          <a:p>
            <a:endParaRPr lang="en-US" sz="700" dirty="0"/>
          </a:p>
          <a:p>
            <a:endParaRPr lang="en-US" sz="900" dirty="0"/>
          </a:p>
        </p:txBody>
      </p:sp>
      <p:grpSp>
        <p:nvGrpSpPr>
          <p:cNvPr id="9" name="Group 8"/>
          <p:cNvGrpSpPr/>
          <p:nvPr/>
        </p:nvGrpSpPr>
        <p:grpSpPr>
          <a:xfrm>
            <a:off x="533400" y="1600200"/>
            <a:ext cx="7425830" cy="4492014"/>
            <a:chOff x="868393" y="1368805"/>
            <a:chExt cx="7425830" cy="4492014"/>
          </a:xfrm>
        </p:grpSpPr>
        <p:pic>
          <p:nvPicPr>
            <p:cNvPr id="14338" name="Picture 2" descr="\\ilmnmlc3ds1\lc\users\rkolikant\Desktop\news snip 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393" y="1368805"/>
              <a:ext cx="7010400" cy="1097825"/>
            </a:xfrm>
            <a:prstGeom prst="rect">
              <a:avLst/>
            </a:prstGeom>
            <a:noFill/>
            <a:ln w="12700">
              <a:solidFill>
                <a:schemeClr val="tx2"/>
              </a:solidFill>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393" y="2476305"/>
              <a:ext cx="4028935" cy="3110187"/>
            </a:xfrm>
            <a:prstGeom prst="rect">
              <a:avLst/>
            </a:prstGeom>
            <a:ln w="12700">
              <a:solidFill>
                <a:schemeClr val="tx2"/>
              </a:solidFill>
            </a:ln>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5167" y="2133600"/>
              <a:ext cx="5998234" cy="886169"/>
            </a:xfrm>
            <a:prstGeom prst="rect">
              <a:avLst/>
            </a:prstGeom>
            <a:ln w="12700">
              <a:solidFill>
                <a:schemeClr val="tx2"/>
              </a:solidFill>
            </a:ln>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8035" y="3069732"/>
              <a:ext cx="3896188" cy="2791087"/>
            </a:xfrm>
            <a:prstGeom prst="rect">
              <a:avLst/>
            </a:prstGeom>
            <a:ln w="12700">
              <a:solidFill>
                <a:schemeClr val="tx2"/>
              </a:solidFill>
            </a:ln>
          </p:spPr>
        </p:pic>
      </p:grpSp>
    </p:spTree>
    <p:extLst>
      <p:ext uri="{BB962C8B-B14F-4D97-AF65-F5344CB8AC3E}">
        <p14:creationId xmlns:p14="http://schemas.microsoft.com/office/powerpoint/2010/main" val="1211525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7" name="Rectangle 6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3" name="Title 2"/>
          <p:cNvSpPr>
            <a:spLocks noGrp="1"/>
          </p:cNvSpPr>
          <p:nvPr>
            <p:ph type="ctrTitle"/>
          </p:nvPr>
        </p:nvSpPr>
        <p:spPr>
          <a:xfrm>
            <a:off x="0" y="0"/>
            <a:ext cx="8458200" cy="1600200"/>
          </a:xfrm>
        </p:spPr>
        <p:txBody>
          <a:bodyPr anchor="ctr"/>
          <a:lstStyle/>
          <a:p>
            <a:pPr algn="ctr"/>
            <a:r>
              <a:rPr lang="en-US" sz="5400" dirty="0"/>
              <a:t>Community Outreach</a:t>
            </a:r>
          </a:p>
        </p:txBody>
      </p:sp>
      <p:grpSp>
        <p:nvGrpSpPr>
          <p:cNvPr id="4" name="Group 3"/>
          <p:cNvGrpSpPr/>
          <p:nvPr/>
        </p:nvGrpSpPr>
        <p:grpSpPr>
          <a:xfrm>
            <a:off x="762000" y="1603744"/>
            <a:ext cx="6943207" cy="3999281"/>
            <a:chOff x="609600" y="1600200"/>
            <a:chExt cx="6943207" cy="3999281"/>
          </a:xfrm>
        </p:grpSpPr>
        <p:pic>
          <p:nvPicPr>
            <p:cNvPr id="1026" name="Picture 2" descr="M:\OPERATIONS\HAZMAT\ILLEGAL DUMP PROGRAM\TRASH\Summer Cleanups\IDP summer 2016 pictures\Alamogordo\IMG_69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3632" y="1600200"/>
              <a:ext cx="2589175" cy="1941881"/>
            </a:xfrm>
            <a:prstGeom prst="rect">
              <a:avLst/>
            </a:prstGeom>
            <a:noFill/>
            <a:ln w="12700">
              <a:solidFill>
                <a:schemeClr val="tx2"/>
              </a:solidFill>
            </a:ln>
            <a:extLst>
              <a:ext uri="{909E8E84-426E-40DD-AFC4-6F175D3DCCD1}">
                <a14:hiddenFill xmlns:a14="http://schemas.microsoft.com/office/drawing/2010/main">
                  <a:solidFill>
                    <a:srgbClr val="FFFFFF"/>
                  </a:solidFill>
                </a14:hiddenFill>
              </a:ext>
            </a:extLst>
          </p:spPr>
        </p:pic>
        <p:pic>
          <p:nvPicPr>
            <p:cNvPr id="1027" name="Picture 3" descr="M:\OPERATIONS\HAZMAT\ILLEGAL DUMP PROGRAM\2015 Photos\IDP 2015 Photos\IMG_069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3632" y="3657600"/>
              <a:ext cx="2589175" cy="1941881"/>
            </a:xfrm>
            <a:prstGeom prst="rect">
              <a:avLst/>
            </a:prstGeom>
            <a:noFill/>
            <a:ln w="12700">
              <a:solidFill>
                <a:schemeClr val="tx2"/>
              </a:solidFill>
            </a:ln>
            <a:extLst>
              <a:ext uri="{909E8E84-426E-40DD-AFC4-6F175D3DCCD1}">
                <a14:hiddenFill xmlns:a14="http://schemas.microsoft.com/office/drawing/2010/main">
                  <a:solidFill>
                    <a:srgbClr val="FFFFFF"/>
                  </a:solidFill>
                </a14:hiddenFill>
              </a:ext>
            </a:extLst>
          </p:spPr>
        </p:pic>
        <p:pic>
          <p:nvPicPr>
            <p:cNvPr id="1028" name="Picture 4" descr="M:\OPERATIONS\HAZMAT\ILLEGAL DUMP PROGRAM\2016\IMG_163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24" r="13990"/>
            <a:stretch/>
          </p:blipFill>
          <p:spPr bwMode="auto">
            <a:xfrm>
              <a:off x="609600" y="1603744"/>
              <a:ext cx="4309356" cy="3995737"/>
            </a:xfrm>
            <a:prstGeom prst="rect">
              <a:avLst/>
            </a:prstGeom>
            <a:noFill/>
            <a:ln w="12700">
              <a:solidFill>
                <a:schemeClr val="tx2"/>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11525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7" name="Rectangle 6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grpSp>
        <p:nvGrpSpPr>
          <p:cNvPr id="4" name="Group 3"/>
          <p:cNvGrpSpPr/>
          <p:nvPr/>
        </p:nvGrpSpPr>
        <p:grpSpPr>
          <a:xfrm>
            <a:off x="579408" y="1620612"/>
            <a:ext cx="7242344" cy="4415946"/>
            <a:chOff x="914400" y="1616572"/>
            <a:chExt cx="7242344" cy="4415946"/>
          </a:xfrm>
        </p:grpSpPr>
        <p:pic>
          <p:nvPicPr>
            <p:cNvPr id="2051" name="Picture 3" descr="M:\OPERATIONS\HAZMAT\ILLEGAL DUMP PROGRAM\TRASH\Summer Cleanups\IDP summer 2016 pictures\Columbus\IMG_72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2673" y="3152310"/>
              <a:ext cx="1741967" cy="1352550"/>
            </a:xfrm>
            <a:prstGeom prst="rect">
              <a:avLst/>
            </a:prstGeom>
            <a:noFill/>
            <a:ln w="12700">
              <a:solidFill>
                <a:schemeClr val="tx2"/>
              </a:solidFill>
            </a:ln>
            <a:extLst>
              <a:ext uri="{909E8E84-426E-40DD-AFC4-6F175D3DCCD1}">
                <a14:hiddenFill xmlns:a14="http://schemas.microsoft.com/office/drawing/2010/main">
                  <a:solidFill>
                    <a:srgbClr val="FFFFFF"/>
                  </a:solidFill>
                </a14:hiddenFill>
              </a:ext>
            </a:extLst>
          </p:spPr>
        </p:pic>
        <p:pic>
          <p:nvPicPr>
            <p:cNvPr id="2052" name="Picture 4" descr="M:\OPERATIONS\HAZMAT\ILLEGAL DUMP PROGRAM\TRASH\Summer Cleanups\IDP summer 2016 pictures\Chaparral 404\IMG_64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1620242"/>
              <a:ext cx="1752600" cy="1380630"/>
            </a:xfrm>
            <a:prstGeom prst="rect">
              <a:avLst/>
            </a:prstGeom>
            <a:noFill/>
            <a:ln w="12700">
              <a:solidFill>
                <a:schemeClr val="tx2"/>
              </a:solidFill>
            </a:ln>
            <a:extLst>
              <a:ext uri="{909E8E84-426E-40DD-AFC4-6F175D3DCCD1}">
                <a14:hiddenFill xmlns:a14="http://schemas.microsoft.com/office/drawing/2010/main">
                  <a:solidFill>
                    <a:srgbClr val="FFFFFF"/>
                  </a:solidFill>
                </a14:hiddenFill>
              </a:ext>
            </a:extLst>
          </p:spPr>
        </p:pic>
        <p:pic>
          <p:nvPicPr>
            <p:cNvPr id="2053" name="Picture 5" descr="M:\OPERATIONS\HAZMAT\ILLEGAL DUMP PROGRAM\TRASH\Summer Cleanups\IDP summer 2016 pictures\Alameda Dam\IMG_625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4432318"/>
              <a:ext cx="2076450" cy="1600200"/>
            </a:xfrm>
            <a:prstGeom prst="rect">
              <a:avLst/>
            </a:prstGeom>
            <a:noFill/>
            <a:ln w="12700">
              <a:solidFill>
                <a:schemeClr val="tx2"/>
              </a:solidFill>
            </a:ln>
            <a:extLst>
              <a:ext uri="{909E8E84-426E-40DD-AFC4-6F175D3DCCD1}">
                <a14:hiddenFill xmlns:a14="http://schemas.microsoft.com/office/drawing/2010/main">
                  <a:solidFill>
                    <a:srgbClr val="FFFFFF"/>
                  </a:solidFill>
                </a14:hiddenFill>
              </a:ext>
            </a:extLst>
          </p:spPr>
        </p:pic>
        <p:pic>
          <p:nvPicPr>
            <p:cNvPr id="2054" name="Picture 6" descr="M:\OPERATIONS\HAZMAT\ILLEGAL DUMP PROGRAM\TRASH\Summer Cleanups\IDP summer 2016 pictures\Alameda Dam\IMG_627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1616572"/>
              <a:ext cx="2076450" cy="2768600"/>
            </a:xfrm>
            <a:prstGeom prst="rect">
              <a:avLst/>
            </a:prstGeom>
            <a:noFill/>
            <a:ln w="12700">
              <a:solidFill>
                <a:schemeClr val="tx2"/>
              </a:solidFill>
            </a:ln>
            <a:extLst>
              <a:ext uri="{909E8E84-426E-40DD-AFC4-6F175D3DCCD1}">
                <a14:hiddenFill xmlns:a14="http://schemas.microsoft.com/office/drawing/2010/main">
                  <a:solidFill>
                    <a:srgbClr val="FFFFFF"/>
                  </a:solidFill>
                </a14:hiddenFill>
              </a:ext>
            </a:extLst>
          </p:spPr>
        </p:pic>
        <p:pic>
          <p:nvPicPr>
            <p:cNvPr id="2055" name="Picture 7" descr="M:\OPERATIONS\HAZMAT\ILLEGAL DUMP PROGRAM\TRASH\Summer Cleanups\IDP summer 2016 pictures\Afton Rd\IMG_663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47537" y="1620242"/>
              <a:ext cx="3309207" cy="4412276"/>
            </a:xfrm>
            <a:prstGeom prst="rect">
              <a:avLst/>
            </a:prstGeom>
            <a:noFill/>
            <a:ln w="12700">
              <a:solidFill>
                <a:schemeClr val="tx2"/>
              </a:solidFill>
            </a:ln>
            <a:extLst>
              <a:ext uri="{909E8E84-426E-40DD-AFC4-6F175D3DCCD1}">
                <a14:hiddenFill xmlns:a14="http://schemas.microsoft.com/office/drawing/2010/main">
                  <a:solidFill>
                    <a:srgbClr val="FFFFFF"/>
                  </a:solidFill>
                </a14:hiddenFill>
              </a:ext>
            </a:extLst>
          </p:spPr>
        </p:pic>
        <p:pic>
          <p:nvPicPr>
            <p:cNvPr id="2056" name="Picture 8" descr="M:\OPERATIONS\HAZMAT\ILLEGAL DUMP PROGRAM\TRASH\Summer Cleanups\IDP summer 2016 pictures\Tularosa\IMG_687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8001" y="4648200"/>
              <a:ext cx="1752600" cy="1384318"/>
            </a:xfrm>
            <a:prstGeom prst="rect">
              <a:avLst/>
            </a:prstGeom>
            <a:noFill/>
            <a:ln w="12700">
              <a:solidFill>
                <a:schemeClr val="tx2"/>
              </a:solidFill>
            </a:ln>
            <a:extLst>
              <a:ext uri="{909E8E84-426E-40DD-AFC4-6F175D3DCCD1}">
                <a14:hiddenFill xmlns:a14="http://schemas.microsoft.com/office/drawing/2010/main">
                  <a:solidFill>
                    <a:srgbClr val="FFFFFF"/>
                  </a:solidFill>
                </a14:hiddenFill>
              </a:ext>
            </a:extLst>
          </p:spPr>
        </p:pic>
      </p:grpSp>
      <p:sp>
        <p:nvSpPr>
          <p:cNvPr id="3" name="Title 2"/>
          <p:cNvSpPr>
            <a:spLocks noGrp="1"/>
          </p:cNvSpPr>
          <p:nvPr>
            <p:ph type="ctrTitle"/>
          </p:nvPr>
        </p:nvSpPr>
        <p:spPr>
          <a:xfrm>
            <a:off x="0" y="0"/>
            <a:ext cx="8458200" cy="1657847"/>
          </a:xfrm>
        </p:spPr>
        <p:txBody>
          <a:bodyPr anchor="ctr"/>
          <a:lstStyle/>
          <a:p>
            <a:pPr algn="ctr"/>
            <a:r>
              <a:rPr lang="en-US" sz="5400" dirty="0"/>
              <a:t>Student Hires</a:t>
            </a:r>
          </a:p>
        </p:txBody>
      </p:sp>
    </p:spTree>
    <p:extLst>
      <p:ext uri="{BB962C8B-B14F-4D97-AF65-F5344CB8AC3E}">
        <p14:creationId xmlns:p14="http://schemas.microsoft.com/office/powerpoint/2010/main" val="442902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8458200" cy="1600200"/>
          </a:xfrm>
        </p:spPr>
        <p:txBody>
          <a:bodyPr anchor="ctr"/>
          <a:lstStyle/>
          <a:p>
            <a:pPr algn="ctr"/>
            <a:r>
              <a:rPr lang="en-US" sz="5400" dirty="0"/>
              <a:t>BLM Assistance Funds</a:t>
            </a:r>
          </a:p>
        </p:txBody>
      </p:sp>
      <p:graphicFrame>
        <p:nvGraphicFramePr>
          <p:cNvPr id="6" name="Table 5"/>
          <p:cNvGraphicFramePr>
            <a:graphicFrameLocks noGrp="1"/>
          </p:cNvGraphicFramePr>
          <p:nvPr>
            <p:extLst>
              <p:ext uri="{D42A27DB-BD31-4B8C-83A1-F6EECF244321}">
                <p14:modId xmlns:p14="http://schemas.microsoft.com/office/powerpoint/2010/main" val="2127834227"/>
              </p:ext>
            </p:extLst>
          </p:nvPr>
        </p:nvGraphicFramePr>
        <p:xfrm>
          <a:off x="1219200" y="1627180"/>
          <a:ext cx="6019799" cy="4525970"/>
        </p:xfrm>
        <a:graphic>
          <a:graphicData uri="http://schemas.openxmlformats.org/drawingml/2006/table">
            <a:tbl>
              <a:tblPr>
                <a:tableStyleId>{5C22544A-7EE6-4342-B048-85BDC9FD1C3A}</a:tableStyleId>
              </a:tblPr>
              <a:tblGrid>
                <a:gridCol w="1067423">
                  <a:extLst>
                    <a:ext uri="{9D8B030D-6E8A-4147-A177-3AD203B41FA5}">
                      <a16:colId xmlns:a16="http://schemas.microsoft.com/office/drawing/2014/main" val="20000"/>
                    </a:ext>
                  </a:extLst>
                </a:gridCol>
                <a:gridCol w="752113">
                  <a:extLst>
                    <a:ext uri="{9D8B030D-6E8A-4147-A177-3AD203B41FA5}">
                      <a16:colId xmlns:a16="http://schemas.microsoft.com/office/drawing/2014/main" val="20001"/>
                    </a:ext>
                  </a:extLst>
                </a:gridCol>
                <a:gridCol w="1585223">
                  <a:extLst>
                    <a:ext uri="{9D8B030D-6E8A-4147-A177-3AD203B41FA5}">
                      <a16:colId xmlns:a16="http://schemas.microsoft.com/office/drawing/2014/main" val="20002"/>
                    </a:ext>
                  </a:extLst>
                </a:gridCol>
                <a:gridCol w="1886069">
                  <a:extLst>
                    <a:ext uri="{9D8B030D-6E8A-4147-A177-3AD203B41FA5}">
                      <a16:colId xmlns:a16="http://schemas.microsoft.com/office/drawing/2014/main" val="20003"/>
                    </a:ext>
                  </a:extLst>
                </a:gridCol>
                <a:gridCol w="728971">
                  <a:extLst>
                    <a:ext uri="{9D8B030D-6E8A-4147-A177-3AD203B41FA5}">
                      <a16:colId xmlns:a16="http://schemas.microsoft.com/office/drawing/2014/main" val="20004"/>
                    </a:ext>
                  </a:extLst>
                </a:gridCol>
              </a:tblGrid>
              <a:tr h="222448">
                <a:tc>
                  <a:txBody>
                    <a:bodyPr/>
                    <a:lstStyle/>
                    <a:p>
                      <a:pPr algn="ctr" fontAlgn="b"/>
                      <a:r>
                        <a:rPr lang="en-US" sz="1100" u="none" strike="noStrike" dirty="0">
                          <a:effectLst/>
                        </a:rPr>
                        <a:t>YEAR</a:t>
                      </a:r>
                      <a:endParaRPr lang="en-US" sz="1100" b="1" i="0" u="none" strike="noStrike" dirty="0">
                        <a:solidFill>
                          <a:srgbClr val="000000"/>
                        </a:solidFill>
                        <a:effectLst/>
                        <a:latin typeface="Calibri"/>
                      </a:endParaRPr>
                    </a:p>
                  </a:txBody>
                  <a:tcPr marL="8556" marR="8556" marT="8556"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fontAlgn="b"/>
                      <a:r>
                        <a:rPr lang="en-US" sz="1100" u="none" strike="noStrike">
                          <a:effectLst/>
                        </a:rPr>
                        <a:t>COUNTY</a:t>
                      </a:r>
                      <a:endParaRPr lang="en-US" sz="1100" b="1" i="0" u="none" strike="noStrike">
                        <a:solidFill>
                          <a:srgbClr val="000000"/>
                        </a:solidFill>
                        <a:effectLst/>
                        <a:latin typeface="Calibri"/>
                      </a:endParaRPr>
                    </a:p>
                  </a:txBody>
                  <a:tcPr marL="8556" marR="8556" marT="8556" marB="0" anchor="b">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fontAlgn="b"/>
                      <a:r>
                        <a:rPr lang="en-US" sz="1300" u="none" strike="noStrike">
                          <a:effectLst/>
                        </a:rPr>
                        <a:t>ASSISTANCE FUNDS</a:t>
                      </a:r>
                      <a:endParaRPr lang="en-US" sz="1300" b="1" i="0" u="none" strike="noStrike">
                        <a:solidFill>
                          <a:srgbClr val="000000"/>
                        </a:solidFill>
                        <a:effectLst/>
                        <a:latin typeface="Calibri"/>
                      </a:endParaRPr>
                    </a:p>
                  </a:txBody>
                  <a:tcPr marL="8556" marR="8556" marT="8556" marB="0" anchor="b">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fontAlgn="b"/>
                      <a:r>
                        <a:rPr lang="en-US" sz="1300" u="none" strike="noStrike" dirty="0">
                          <a:effectLst/>
                        </a:rPr>
                        <a:t>MATCHED/IN-KIND FUNDS</a:t>
                      </a:r>
                      <a:endParaRPr lang="en-US" sz="1300" b="1" i="0" u="none" strike="noStrike" dirty="0">
                        <a:solidFill>
                          <a:srgbClr val="000000"/>
                        </a:solidFill>
                        <a:effectLst/>
                        <a:latin typeface="Calibri"/>
                      </a:endParaRPr>
                    </a:p>
                  </a:txBody>
                  <a:tcPr marL="8556" marR="8556" marT="8556" marB="0" anchor="b">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fontAlgn="b"/>
                      <a:r>
                        <a:rPr lang="en-US" sz="1300" u="none" strike="noStrike">
                          <a:effectLst/>
                        </a:rPr>
                        <a:t>TOTAL</a:t>
                      </a:r>
                      <a:endParaRPr lang="en-US" sz="1300" b="1" i="0" u="none" strike="noStrike">
                        <a:solidFill>
                          <a:srgbClr val="000000"/>
                        </a:solidFill>
                        <a:effectLst/>
                        <a:latin typeface="Calibri"/>
                      </a:endParaRPr>
                    </a:p>
                  </a:txBody>
                  <a:tcPr marL="8556" marR="8556" marT="8556"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00"/>
                  </a:ext>
                </a:extLst>
              </a:tr>
              <a:tr h="179670">
                <a:tc>
                  <a:txBody>
                    <a:bodyPr/>
                    <a:lstStyle/>
                    <a:p>
                      <a:pPr algn="ctr" fontAlgn="b"/>
                      <a:r>
                        <a:rPr lang="en-US" sz="1000" u="none" strike="noStrike" dirty="0">
                          <a:effectLst/>
                        </a:rPr>
                        <a:t> </a:t>
                      </a:r>
                      <a:endParaRPr lang="en-US" sz="1000" b="0" i="0" u="none" strike="noStrike" dirty="0">
                        <a:solidFill>
                          <a:srgbClr val="C00000"/>
                        </a:solidFill>
                        <a:effectLst/>
                        <a:latin typeface="Calibri"/>
                      </a:endParaRPr>
                    </a:p>
                  </a:txBody>
                  <a:tcPr marL="8556" marR="8556" marT="8556" marB="0" anchor="b">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b"/>
                      <a:r>
                        <a:rPr lang="en-US" sz="1000" u="none" strike="noStrike" dirty="0">
                          <a:effectLst/>
                        </a:rPr>
                        <a:t> </a:t>
                      </a:r>
                      <a:endParaRPr lang="en-US" sz="1000" b="0" i="0" u="none" strike="noStrike" dirty="0">
                        <a:solidFill>
                          <a:srgbClr val="C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a:effectLst/>
                        </a:rPr>
                        <a:t> </a:t>
                      </a:r>
                      <a:endParaRPr lang="en-US" sz="1000" b="0" i="0" u="none" strike="noStrike">
                        <a:solidFill>
                          <a:srgbClr val="C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a:effectLst/>
                        </a:rPr>
                        <a:t> </a:t>
                      </a:r>
                      <a:endParaRPr lang="en-US" sz="1000" b="0" i="0" u="none" strike="noStrike">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a:effectLst/>
                        </a:rPr>
                        <a:t> </a:t>
                      </a:r>
                      <a:endParaRPr lang="en-US" sz="1000" b="0" i="0" u="none" strike="noStrike">
                        <a:solidFill>
                          <a:srgbClr val="000000"/>
                        </a:solidFill>
                        <a:effectLst/>
                        <a:latin typeface="Calibri"/>
                      </a:endParaRPr>
                    </a:p>
                  </a:txBody>
                  <a:tcPr marL="8556" marR="8556" marT="8556" marB="0" anchor="b">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0001"/>
                  </a:ext>
                </a:extLst>
              </a:tr>
              <a:tr h="179670">
                <a:tc>
                  <a:txBody>
                    <a:bodyPr/>
                    <a:lstStyle/>
                    <a:p>
                      <a:pPr algn="ctr" fontAlgn="b"/>
                      <a:r>
                        <a:rPr lang="en-US" sz="1000" u="none" strike="noStrike" dirty="0">
                          <a:effectLst/>
                        </a:rPr>
                        <a:t>2012</a:t>
                      </a:r>
                      <a:endParaRPr lang="en-US" sz="1000" b="0" i="0" u="none" strike="noStrike" dirty="0">
                        <a:solidFill>
                          <a:srgbClr val="000000"/>
                        </a:solidFill>
                        <a:effectLst/>
                        <a:latin typeface="Calibri"/>
                      </a:endParaRPr>
                    </a:p>
                  </a:txBody>
                  <a:tcPr marL="8556" marR="8556" marT="8556" marB="0" anchor="b">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b"/>
                      <a:r>
                        <a:rPr lang="en-US" sz="1000" u="none" strike="noStrike" dirty="0">
                          <a:effectLst/>
                        </a:rPr>
                        <a:t>Dona Ana</a:t>
                      </a:r>
                      <a:endParaRPr lang="en-US" sz="1000" b="0"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$75,000</a:t>
                      </a:r>
                      <a:endParaRPr lang="en-US" sz="1000" b="0"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$53,100</a:t>
                      </a:r>
                      <a:endParaRPr lang="en-US" sz="1000" b="0"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$128,100</a:t>
                      </a:r>
                      <a:endParaRPr lang="en-US" sz="1000" b="0" i="0" u="none" strike="noStrike" dirty="0">
                        <a:solidFill>
                          <a:srgbClr val="000000"/>
                        </a:solidFill>
                        <a:effectLst/>
                        <a:latin typeface="Calibri"/>
                      </a:endParaRPr>
                    </a:p>
                  </a:txBody>
                  <a:tcPr marL="8556" marR="8556" marT="8556" marB="0" anchor="b">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0002"/>
                  </a:ext>
                </a:extLst>
              </a:tr>
              <a:tr h="179670">
                <a:tc>
                  <a:txBody>
                    <a:bodyPr/>
                    <a:lstStyle/>
                    <a:p>
                      <a:pPr algn="ctr" fontAlgn="b"/>
                      <a:r>
                        <a:rPr lang="en-US" sz="1000" u="none" strike="noStrike" dirty="0">
                          <a:effectLst/>
                        </a:rPr>
                        <a:t>2013</a:t>
                      </a:r>
                      <a:endParaRPr lang="en-US" sz="1000" b="0" i="0" u="none" strike="noStrike" dirty="0">
                        <a:solidFill>
                          <a:srgbClr val="000000"/>
                        </a:solidFill>
                        <a:effectLst/>
                        <a:latin typeface="Calibri"/>
                      </a:endParaRPr>
                    </a:p>
                  </a:txBody>
                  <a:tcPr marL="8556" marR="8556" marT="8556" marB="0" anchor="b">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b"/>
                      <a:r>
                        <a:rPr lang="en-US" sz="1000" u="none" strike="noStrike" dirty="0">
                          <a:effectLst/>
                        </a:rPr>
                        <a:t>Dona Ana</a:t>
                      </a:r>
                      <a:endParaRPr lang="en-US" sz="1000" b="0"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$40,000</a:t>
                      </a:r>
                      <a:endParaRPr lang="en-US" sz="1000" b="0"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a:effectLst/>
                        </a:rPr>
                        <a:t>$24,000</a:t>
                      </a:r>
                      <a:endParaRPr lang="en-US" sz="1000" b="0" i="0" u="none" strike="noStrike">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a:effectLst/>
                        </a:rPr>
                        <a:t>$64,000</a:t>
                      </a:r>
                      <a:endParaRPr lang="en-US" sz="1000" b="0" i="0" u="none" strike="noStrike">
                        <a:solidFill>
                          <a:srgbClr val="000000"/>
                        </a:solidFill>
                        <a:effectLst/>
                        <a:latin typeface="Calibri"/>
                      </a:endParaRPr>
                    </a:p>
                  </a:txBody>
                  <a:tcPr marL="8556" marR="8556" marT="8556" marB="0" anchor="b">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0003"/>
                  </a:ext>
                </a:extLst>
              </a:tr>
              <a:tr h="179670">
                <a:tc>
                  <a:txBody>
                    <a:bodyPr/>
                    <a:lstStyle/>
                    <a:p>
                      <a:pPr algn="ctr" fontAlgn="b"/>
                      <a:r>
                        <a:rPr lang="en-US" sz="1000" u="none" strike="noStrike" dirty="0">
                          <a:effectLst/>
                        </a:rPr>
                        <a:t>2014</a:t>
                      </a:r>
                      <a:endParaRPr lang="en-US" sz="1000" b="0" i="0" u="none" strike="noStrike" dirty="0">
                        <a:solidFill>
                          <a:srgbClr val="000000"/>
                        </a:solidFill>
                        <a:effectLst/>
                        <a:latin typeface="Calibri"/>
                      </a:endParaRPr>
                    </a:p>
                  </a:txBody>
                  <a:tcPr marL="8556" marR="8556" marT="8556" marB="0" anchor="b">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b"/>
                      <a:r>
                        <a:rPr lang="en-US" sz="1000" u="none" strike="noStrike" dirty="0">
                          <a:effectLst/>
                        </a:rPr>
                        <a:t>Dona Ana</a:t>
                      </a:r>
                      <a:endParaRPr lang="en-US" sz="1000" b="0"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$10,000</a:t>
                      </a:r>
                      <a:endParaRPr lang="en-US" sz="1000" b="0"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a:effectLst/>
                        </a:rPr>
                        <a:t>$1,000</a:t>
                      </a:r>
                      <a:endParaRPr lang="en-US" sz="1000" b="0" i="0" u="none" strike="noStrike">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a:effectLst/>
                        </a:rPr>
                        <a:t>$11,000</a:t>
                      </a:r>
                      <a:endParaRPr lang="en-US" sz="1000" b="0" i="0" u="none" strike="noStrike">
                        <a:solidFill>
                          <a:srgbClr val="000000"/>
                        </a:solidFill>
                        <a:effectLst/>
                        <a:latin typeface="Calibri"/>
                      </a:endParaRPr>
                    </a:p>
                  </a:txBody>
                  <a:tcPr marL="8556" marR="8556" marT="8556" marB="0" anchor="b">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0004"/>
                  </a:ext>
                </a:extLst>
              </a:tr>
              <a:tr h="179670">
                <a:tc>
                  <a:txBody>
                    <a:bodyPr/>
                    <a:lstStyle/>
                    <a:p>
                      <a:pPr algn="ctr" fontAlgn="b"/>
                      <a:r>
                        <a:rPr lang="en-US" sz="1000" u="none" strike="noStrike">
                          <a:effectLst/>
                        </a:rPr>
                        <a:t>2014</a:t>
                      </a:r>
                      <a:endParaRPr lang="en-US" sz="1000" b="0" i="0" u="none" strike="noStrike">
                        <a:solidFill>
                          <a:srgbClr val="000000"/>
                        </a:solidFill>
                        <a:effectLst/>
                        <a:latin typeface="Calibri"/>
                      </a:endParaRPr>
                    </a:p>
                  </a:txBody>
                  <a:tcPr marL="8556" marR="8556" marT="8556" marB="0" anchor="b">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b"/>
                      <a:r>
                        <a:rPr lang="en-US" sz="1000" u="none" strike="noStrike" dirty="0">
                          <a:effectLst/>
                        </a:rPr>
                        <a:t>Dona Ana</a:t>
                      </a:r>
                      <a:endParaRPr lang="en-US" sz="1000" b="0"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$80,000</a:t>
                      </a:r>
                      <a:endParaRPr lang="en-US" sz="1000" b="0"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$29,000</a:t>
                      </a:r>
                      <a:endParaRPr lang="en-US" sz="1000" b="0"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$109,000</a:t>
                      </a:r>
                      <a:endParaRPr lang="en-US" sz="1000" b="0" i="0" u="none" strike="noStrike" dirty="0">
                        <a:solidFill>
                          <a:srgbClr val="000000"/>
                        </a:solidFill>
                        <a:effectLst/>
                        <a:latin typeface="Calibri"/>
                      </a:endParaRPr>
                    </a:p>
                  </a:txBody>
                  <a:tcPr marL="8556" marR="8556" marT="8556" marB="0" anchor="b">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0005"/>
                  </a:ext>
                </a:extLst>
              </a:tr>
              <a:tr h="179670">
                <a:tc>
                  <a:txBody>
                    <a:bodyPr/>
                    <a:lstStyle/>
                    <a:p>
                      <a:pPr algn="ctr" fontAlgn="b"/>
                      <a:r>
                        <a:rPr lang="en-US" sz="1000" u="none" strike="noStrike">
                          <a:effectLst/>
                        </a:rPr>
                        <a:t>2014</a:t>
                      </a:r>
                      <a:endParaRPr lang="en-US" sz="1000" b="0" i="0" u="none" strike="noStrike">
                        <a:solidFill>
                          <a:srgbClr val="000000"/>
                        </a:solidFill>
                        <a:effectLst/>
                        <a:latin typeface="Calibri"/>
                      </a:endParaRPr>
                    </a:p>
                  </a:txBody>
                  <a:tcPr marL="8556" marR="8556" marT="8556" marB="0" anchor="b">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b"/>
                      <a:r>
                        <a:rPr lang="en-US" sz="1000" u="none" strike="noStrike">
                          <a:effectLst/>
                        </a:rPr>
                        <a:t>Otero</a:t>
                      </a:r>
                      <a:endParaRPr lang="en-US" sz="1000" b="0" i="0" u="none" strike="noStrike">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$25,000</a:t>
                      </a:r>
                      <a:endParaRPr lang="en-US" sz="1000" b="0"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$5,085</a:t>
                      </a:r>
                      <a:endParaRPr lang="en-US" sz="1000" b="0"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$30,085</a:t>
                      </a:r>
                      <a:endParaRPr lang="en-US" sz="1000" b="0" i="0" u="none" strike="noStrike" dirty="0">
                        <a:solidFill>
                          <a:srgbClr val="000000"/>
                        </a:solidFill>
                        <a:effectLst/>
                        <a:latin typeface="Calibri"/>
                      </a:endParaRPr>
                    </a:p>
                  </a:txBody>
                  <a:tcPr marL="8556" marR="8556" marT="8556" marB="0" anchor="b">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0006"/>
                  </a:ext>
                </a:extLst>
              </a:tr>
              <a:tr h="179670">
                <a:tc>
                  <a:txBody>
                    <a:bodyPr/>
                    <a:lstStyle/>
                    <a:p>
                      <a:pPr algn="ctr" fontAlgn="b"/>
                      <a:r>
                        <a:rPr lang="en-US" sz="1000" u="none" strike="noStrike" dirty="0">
                          <a:effectLst/>
                        </a:rPr>
                        <a:t>2012</a:t>
                      </a:r>
                      <a:endParaRPr lang="en-US" sz="1000" b="0" i="0" u="none" strike="noStrike" dirty="0">
                        <a:solidFill>
                          <a:srgbClr val="000000"/>
                        </a:solidFill>
                        <a:effectLst/>
                        <a:latin typeface="Calibri"/>
                      </a:endParaRPr>
                    </a:p>
                  </a:txBody>
                  <a:tcPr marL="8556" marR="8556" marT="8556" marB="0" anchor="b">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b"/>
                      <a:r>
                        <a:rPr lang="en-US" sz="1000" u="none" strike="noStrike" dirty="0">
                          <a:effectLst/>
                        </a:rPr>
                        <a:t>Dona Ana</a:t>
                      </a:r>
                      <a:endParaRPr lang="en-US" sz="1000" b="0"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$40,000</a:t>
                      </a:r>
                      <a:endParaRPr lang="en-US" sz="1000" b="0"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$24,000</a:t>
                      </a:r>
                      <a:endParaRPr lang="en-US" sz="1000" b="0"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$64,000</a:t>
                      </a:r>
                      <a:endParaRPr lang="en-US" sz="1000" b="0" i="0" u="none" strike="noStrike" dirty="0">
                        <a:solidFill>
                          <a:srgbClr val="000000"/>
                        </a:solidFill>
                        <a:effectLst/>
                        <a:latin typeface="Calibri"/>
                      </a:endParaRPr>
                    </a:p>
                  </a:txBody>
                  <a:tcPr marL="8556" marR="8556" marT="8556" marB="0" anchor="b">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0007"/>
                  </a:ext>
                </a:extLst>
              </a:tr>
              <a:tr h="179670">
                <a:tc>
                  <a:txBody>
                    <a:bodyPr/>
                    <a:lstStyle/>
                    <a:p>
                      <a:pPr algn="ctr" fontAlgn="b"/>
                      <a:r>
                        <a:rPr lang="en-US" sz="1000" u="none" strike="noStrike">
                          <a:effectLst/>
                        </a:rPr>
                        <a:t>2014</a:t>
                      </a:r>
                      <a:endParaRPr lang="en-US" sz="1000" b="0" i="0" u="none" strike="noStrike">
                        <a:solidFill>
                          <a:srgbClr val="000000"/>
                        </a:solidFill>
                        <a:effectLst/>
                        <a:latin typeface="Calibri"/>
                      </a:endParaRPr>
                    </a:p>
                  </a:txBody>
                  <a:tcPr marL="8556" marR="8556" marT="8556" marB="0" anchor="b">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b"/>
                      <a:r>
                        <a:rPr lang="en-US" sz="1000" u="none" strike="noStrike">
                          <a:effectLst/>
                        </a:rPr>
                        <a:t>Sierra</a:t>
                      </a:r>
                      <a:endParaRPr lang="en-US" sz="1000" b="0" i="0" u="none" strike="noStrike">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a:effectLst/>
                        </a:rPr>
                        <a:t>$20,000</a:t>
                      </a:r>
                      <a:endParaRPr lang="en-US" sz="1000" b="0" i="0" u="none" strike="noStrike">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$2,000</a:t>
                      </a:r>
                      <a:endParaRPr lang="en-US" sz="1000" b="0"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$22,000</a:t>
                      </a:r>
                      <a:endParaRPr lang="en-US" sz="1000" b="0" i="0" u="none" strike="noStrike" dirty="0">
                        <a:solidFill>
                          <a:srgbClr val="000000"/>
                        </a:solidFill>
                        <a:effectLst/>
                        <a:latin typeface="Calibri"/>
                      </a:endParaRPr>
                    </a:p>
                  </a:txBody>
                  <a:tcPr marL="8556" marR="8556" marT="8556" marB="0" anchor="b">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0008"/>
                  </a:ext>
                </a:extLst>
              </a:tr>
              <a:tr h="179670">
                <a:tc>
                  <a:txBody>
                    <a:bodyPr/>
                    <a:lstStyle/>
                    <a:p>
                      <a:pPr algn="ctr" fontAlgn="b"/>
                      <a:r>
                        <a:rPr lang="en-US" sz="1000" u="none" strike="noStrike">
                          <a:effectLst/>
                        </a:rPr>
                        <a:t>2014</a:t>
                      </a:r>
                      <a:endParaRPr lang="en-US" sz="1000" b="0" i="0" u="none" strike="noStrike">
                        <a:solidFill>
                          <a:srgbClr val="000000"/>
                        </a:solidFill>
                        <a:effectLst/>
                        <a:latin typeface="Calibri"/>
                      </a:endParaRPr>
                    </a:p>
                  </a:txBody>
                  <a:tcPr marL="8556" marR="8556" marT="8556" marB="0" anchor="b">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b"/>
                      <a:r>
                        <a:rPr lang="en-US" sz="1000" u="none" strike="noStrike">
                          <a:effectLst/>
                        </a:rPr>
                        <a:t>Sierra</a:t>
                      </a:r>
                      <a:endParaRPr lang="en-US" sz="1000" b="0" i="0" u="none" strike="noStrike">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a:effectLst/>
                        </a:rPr>
                        <a:t>$7,000</a:t>
                      </a:r>
                      <a:endParaRPr lang="en-US" sz="1000" b="0" i="0" u="none" strike="noStrike">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$1,000</a:t>
                      </a:r>
                      <a:endParaRPr lang="en-US" sz="1000" b="0"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a:effectLst/>
                        </a:rPr>
                        <a:t>$8,000</a:t>
                      </a:r>
                      <a:endParaRPr lang="en-US" sz="1000" b="0" i="0" u="none" strike="noStrike">
                        <a:solidFill>
                          <a:srgbClr val="000000"/>
                        </a:solidFill>
                        <a:effectLst/>
                        <a:latin typeface="Calibri"/>
                      </a:endParaRPr>
                    </a:p>
                  </a:txBody>
                  <a:tcPr marL="8556" marR="8556" marT="8556" marB="0" anchor="b">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0009"/>
                  </a:ext>
                </a:extLst>
              </a:tr>
              <a:tr h="179670">
                <a:tc>
                  <a:txBody>
                    <a:bodyPr/>
                    <a:lstStyle/>
                    <a:p>
                      <a:pPr algn="ctr" fontAlgn="b"/>
                      <a:r>
                        <a:rPr lang="en-US" sz="1000" u="none" strike="noStrike" dirty="0">
                          <a:effectLst/>
                        </a:rPr>
                        <a:t>2015</a:t>
                      </a:r>
                      <a:endParaRPr lang="en-US" sz="1000" b="0" i="0" u="none" strike="noStrike" dirty="0">
                        <a:solidFill>
                          <a:srgbClr val="000000"/>
                        </a:solidFill>
                        <a:effectLst/>
                        <a:latin typeface="Calibri"/>
                      </a:endParaRPr>
                    </a:p>
                  </a:txBody>
                  <a:tcPr marL="8556" marR="8556" marT="8556" marB="0" anchor="b">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b"/>
                      <a:r>
                        <a:rPr lang="en-US" sz="1000" u="none" strike="noStrike" dirty="0">
                          <a:effectLst/>
                        </a:rPr>
                        <a:t>Dona Ana</a:t>
                      </a:r>
                      <a:endParaRPr lang="en-US" sz="1000" b="0"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$15,000</a:t>
                      </a:r>
                      <a:endParaRPr lang="en-US" sz="1000" b="0"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$15,000</a:t>
                      </a:r>
                      <a:endParaRPr lang="en-US" sz="1000" b="0" i="0" u="none" strike="noStrike" dirty="0">
                        <a:solidFill>
                          <a:srgbClr val="000000"/>
                        </a:solidFill>
                        <a:effectLst/>
                        <a:latin typeface="Calibri"/>
                      </a:endParaRPr>
                    </a:p>
                  </a:txBody>
                  <a:tcPr marL="8556" marR="8556" marT="8556" marB="0" anchor="b">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0010"/>
                  </a:ext>
                </a:extLst>
              </a:tr>
              <a:tr h="179670">
                <a:tc>
                  <a:txBody>
                    <a:bodyPr/>
                    <a:lstStyle/>
                    <a:p>
                      <a:pPr algn="ctr" fontAlgn="b"/>
                      <a:r>
                        <a:rPr lang="en-US" sz="1000" u="none" strike="noStrike">
                          <a:effectLst/>
                        </a:rPr>
                        <a:t>2015</a:t>
                      </a:r>
                      <a:endParaRPr lang="en-US" sz="1000" b="0" i="0" u="none" strike="noStrike">
                        <a:solidFill>
                          <a:srgbClr val="000000"/>
                        </a:solidFill>
                        <a:effectLst/>
                        <a:latin typeface="Calibri"/>
                      </a:endParaRPr>
                    </a:p>
                  </a:txBody>
                  <a:tcPr marL="8556" marR="8556" marT="8556" marB="0" anchor="b">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b"/>
                      <a:r>
                        <a:rPr lang="en-US" sz="1000" u="none" strike="noStrike">
                          <a:effectLst/>
                        </a:rPr>
                        <a:t>Luna</a:t>
                      </a:r>
                      <a:endParaRPr lang="en-US" sz="1000" b="0" i="0" u="none" strike="noStrike">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a:effectLst/>
                        </a:rPr>
                        <a:t>$25,000</a:t>
                      </a:r>
                      <a:endParaRPr lang="en-US" sz="1000" b="0" i="0" u="none" strike="noStrike">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a:effectLst/>
                        </a:rPr>
                        <a:t>$18,000</a:t>
                      </a:r>
                      <a:endParaRPr lang="en-US" sz="1000" b="0" i="0" u="none" strike="noStrike">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a:effectLst/>
                        </a:rPr>
                        <a:t>$43,000</a:t>
                      </a:r>
                      <a:endParaRPr lang="en-US" sz="1000" b="0" i="0" u="none" strike="noStrike">
                        <a:solidFill>
                          <a:srgbClr val="000000"/>
                        </a:solidFill>
                        <a:effectLst/>
                        <a:latin typeface="Calibri"/>
                      </a:endParaRPr>
                    </a:p>
                  </a:txBody>
                  <a:tcPr marL="8556" marR="8556" marT="8556" marB="0" anchor="b">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0011"/>
                  </a:ext>
                </a:extLst>
              </a:tr>
              <a:tr h="179670">
                <a:tc>
                  <a:txBody>
                    <a:bodyPr/>
                    <a:lstStyle/>
                    <a:p>
                      <a:pPr algn="ctr" fontAlgn="b"/>
                      <a:r>
                        <a:rPr lang="en-US" sz="1000" u="none" strike="noStrike" dirty="0">
                          <a:effectLst/>
                        </a:rPr>
                        <a:t>2016</a:t>
                      </a:r>
                      <a:endParaRPr lang="en-US" sz="1000" b="0" i="0" u="none" strike="noStrike" dirty="0">
                        <a:solidFill>
                          <a:srgbClr val="000000"/>
                        </a:solidFill>
                        <a:effectLst/>
                        <a:latin typeface="Calibri"/>
                      </a:endParaRPr>
                    </a:p>
                  </a:txBody>
                  <a:tcPr marL="8556" marR="8556" marT="8556" marB="0" anchor="b">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b"/>
                      <a:r>
                        <a:rPr lang="en-US" sz="1000" u="none" strike="noStrike" dirty="0">
                          <a:effectLst/>
                        </a:rPr>
                        <a:t>Dona Ana</a:t>
                      </a:r>
                      <a:endParaRPr lang="en-US" sz="1000" b="0"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$35,000</a:t>
                      </a:r>
                      <a:endParaRPr lang="en-US" sz="1000" b="0"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$7,000</a:t>
                      </a:r>
                      <a:endParaRPr lang="en-US" sz="1000" b="0"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$42,000</a:t>
                      </a:r>
                      <a:endParaRPr lang="en-US" sz="1000" b="0" i="0" u="none" strike="noStrike" dirty="0">
                        <a:solidFill>
                          <a:srgbClr val="000000"/>
                        </a:solidFill>
                        <a:effectLst/>
                        <a:latin typeface="Calibri"/>
                      </a:endParaRPr>
                    </a:p>
                  </a:txBody>
                  <a:tcPr marL="8556" marR="8556" marT="8556" marB="0" anchor="b">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0012"/>
                  </a:ext>
                </a:extLst>
              </a:tr>
              <a:tr h="179670">
                <a:tc>
                  <a:txBody>
                    <a:bodyPr/>
                    <a:lstStyle/>
                    <a:p>
                      <a:pPr algn="ctr" fontAlgn="b"/>
                      <a:r>
                        <a:rPr lang="en-US" sz="1000" u="none" strike="noStrike">
                          <a:effectLst/>
                        </a:rPr>
                        <a:t>2016</a:t>
                      </a:r>
                      <a:endParaRPr lang="en-US" sz="1000" b="0" i="0" u="none" strike="noStrike">
                        <a:solidFill>
                          <a:srgbClr val="000000"/>
                        </a:solidFill>
                        <a:effectLst/>
                        <a:latin typeface="Calibri"/>
                      </a:endParaRPr>
                    </a:p>
                  </a:txBody>
                  <a:tcPr marL="8556" marR="8556" marT="8556" marB="0" anchor="b">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b"/>
                      <a:r>
                        <a:rPr lang="en-US" sz="1000" u="none" strike="noStrike">
                          <a:effectLst/>
                        </a:rPr>
                        <a:t>Luna</a:t>
                      </a:r>
                      <a:endParaRPr lang="en-US" sz="1000" b="0" i="0" u="none" strike="noStrike">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$60,000</a:t>
                      </a:r>
                      <a:endParaRPr lang="en-US" sz="1000" b="0"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$18,000</a:t>
                      </a:r>
                      <a:endParaRPr lang="en-US" sz="1000" b="0"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$78,000</a:t>
                      </a:r>
                      <a:endParaRPr lang="en-US" sz="1000" b="0" i="0" u="none" strike="noStrike" dirty="0">
                        <a:solidFill>
                          <a:srgbClr val="000000"/>
                        </a:solidFill>
                        <a:effectLst/>
                        <a:latin typeface="Calibri"/>
                      </a:endParaRPr>
                    </a:p>
                  </a:txBody>
                  <a:tcPr marL="8556" marR="8556" marT="8556" marB="0" anchor="b">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0013"/>
                  </a:ext>
                </a:extLst>
              </a:tr>
              <a:tr h="179670">
                <a:tc>
                  <a:txBody>
                    <a:bodyPr/>
                    <a:lstStyle/>
                    <a:p>
                      <a:pPr algn="ctr" fontAlgn="b"/>
                      <a:r>
                        <a:rPr lang="en-US" sz="1000" u="none" strike="noStrike" dirty="0">
                          <a:effectLst/>
                        </a:rPr>
                        <a:t>2016</a:t>
                      </a:r>
                      <a:endParaRPr lang="en-US" sz="1000" b="0" i="0" u="none" strike="noStrike" dirty="0">
                        <a:solidFill>
                          <a:srgbClr val="000000"/>
                        </a:solidFill>
                        <a:effectLst/>
                        <a:latin typeface="Calibri"/>
                      </a:endParaRPr>
                    </a:p>
                  </a:txBody>
                  <a:tcPr marL="8556" marR="8556" marT="8556" marB="0" anchor="b">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b"/>
                      <a:r>
                        <a:rPr lang="en-US" sz="1000" u="none" strike="noStrike" dirty="0">
                          <a:effectLst/>
                        </a:rPr>
                        <a:t>Dona Ana</a:t>
                      </a:r>
                      <a:endParaRPr lang="en-US" sz="1000" b="0"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$15,000</a:t>
                      </a:r>
                      <a:endParaRPr lang="en-US" sz="1000" b="0"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$22,500</a:t>
                      </a:r>
                      <a:endParaRPr lang="en-US" sz="1000" b="0"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$37,500</a:t>
                      </a:r>
                      <a:endParaRPr lang="en-US" sz="1000" b="0" i="0" u="none" strike="noStrike" dirty="0">
                        <a:solidFill>
                          <a:srgbClr val="000000"/>
                        </a:solidFill>
                        <a:effectLst/>
                        <a:latin typeface="Calibri"/>
                      </a:endParaRPr>
                    </a:p>
                  </a:txBody>
                  <a:tcPr marL="8556" marR="8556" marT="8556" marB="0" anchor="b">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0014"/>
                  </a:ext>
                </a:extLst>
              </a:tr>
              <a:tr h="222448">
                <a:tc>
                  <a:txBody>
                    <a:bodyPr/>
                    <a:lstStyle/>
                    <a:p>
                      <a:pPr algn="ctr" fontAlgn="b"/>
                      <a:r>
                        <a:rPr lang="en-US" sz="1300" b="1" u="none" strike="noStrike" dirty="0">
                          <a:effectLst/>
                        </a:rPr>
                        <a:t>TOTAL</a:t>
                      </a:r>
                      <a:endParaRPr lang="en-US" sz="1300" b="1" i="0" u="none" strike="noStrike" dirty="0">
                        <a:solidFill>
                          <a:srgbClr val="000000"/>
                        </a:solidFill>
                        <a:effectLst/>
                        <a:latin typeface="Calibri"/>
                      </a:endParaRPr>
                    </a:p>
                  </a:txBody>
                  <a:tcPr marL="8556" marR="8556" marT="8556" marB="0" anchor="b">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b"/>
                      <a:r>
                        <a:rPr lang="en-US" sz="1000" b="1" u="none" strike="noStrike" dirty="0">
                          <a:effectLst/>
                        </a:rPr>
                        <a:t> </a:t>
                      </a:r>
                      <a:endParaRPr lang="en-US" sz="1000" b="1"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300" b="1" u="none" strike="noStrike" dirty="0">
                          <a:effectLst/>
                        </a:rPr>
                        <a:t>$447,000</a:t>
                      </a:r>
                      <a:endParaRPr lang="en-US" sz="1300" b="1"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300" b="1" u="none" strike="noStrike" dirty="0">
                          <a:effectLst/>
                        </a:rPr>
                        <a:t>$204,685</a:t>
                      </a:r>
                      <a:endParaRPr lang="en-US" sz="1300" b="1"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300" b="1" u="none" strike="noStrike" dirty="0">
                          <a:effectLst/>
                        </a:rPr>
                        <a:t>$651,685</a:t>
                      </a:r>
                      <a:endParaRPr lang="en-US" sz="1300" b="1" i="0" u="none" strike="noStrike" dirty="0">
                        <a:solidFill>
                          <a:srgbClr val="000000"/>
                        </a:solidFill>
                        <a:effectLst/>
                        <a:latin typeface="Calibri"/>
                      </a:endParaRPr>
                    </a:p>
                  </a:txBody>
                  <a:tcPr marL="8556" marR="8556" marT="8556" marB="0" anchor="b">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0015"/>
                  </a:ext>
                </a:extLst>
              </a:tr>
              <a:tr h="179670">
                <a:tc>
                  <a:txBody>
                    <a:bodyPr/>
                    <a:lstStyle/>
                    <a:p>
                      <a:pPr algn="ctr" fontAlgn="b"/>
                      <a:r>
                        <a:rPr lang="en-US" sz="1000" u="none" strike="noStrike">
                          <a:effectLst/>
                        </a:rPr>
                        <a:t> </a:t>
                      </a:r>
                      <a:endParaRPr lang="en-US" sz="1000" b="1" i="0" u="none" strike="noStrike">
                        <a:solidFill>
                          <a:srgbClr val="000000"/>
                        </a:solidFill>
                        <a:effectLst/>
                        <a:latin typeface="Calibri"/>
                      </a:endParaRPr>
                    </a:p>
                  </a:txBody>
                  <a:tcPr marL="8556" marR="8556" marT="8556" marB="0" anchor="b">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b"/>
                      <a:r>
                        <a:rPr lang="en-US" sz="1000" u="none" strike="noStrike">
                          <a:effectLst/>
                        </a:rPr>
                        <a:t> </a:t>
                      </a:r>
                      <a:endParaRPr lang="en-US" sz="1000" b="0" i="0" u="none" strike="noStrike">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a:effectLst/>
                        </a:rPr>
                        <a:t> </a:t>
                      </a:r>
                      <a:endParaRPr lang="en-US" sz="1000" b="0" i="0" u="none" strike="noStrike">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 </a:t>
                      </a:r>
                      <a:endParaRPr lang="en-US" sz="1000" b="1"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 </a:t>
                      </a:r>
                      <a:endParaRPr lang="en-US" sz="1000" b="1" i="0" u="none" strike="noStrike" dirty="0">
                        <a:solidFill>
                          <a:srgbClr val="000000"/>
                        </a:solidFill>
                        <a:effectLst/>
                        <a:latin typeface="Calibri"/>
                      </a:endParaRPr>
                    </a:p>
                  </a:txBody>
                  <a:tcPr marL="8556" marR="8556" marT="8556" marB="0" anchor="b">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0016"/>
                  </a:ext>
                </a:extLst>
              </a:tr>
              <a:tr h="222448">
                <a:tc gridSpan="5">
                  <a:txBody>
                    <a:bodyPr/>
                    <a:lstStyle/>
                    <a:p>
                      <a:pPr algn="ctr" fontAlgn="ctr"/>
                      <a:r>
                        <a:rPr lang="en-US" sz="1300" u="none" strike="noStrike" dirty="0">
                          <a:effectLst/>
                        </a:rPr>
                        <a:t>TOTAL BY COUNTY</a:t>
                      </a:r>
                      <a:endParaRPr lang="en-US" sz="1300" b="1" i="0" u="none" strike="noStrike" dirty="0">
                        <a:solidFill>
                          <a:srgbClr val="000000"/>
                        </a:solidFill>
                        <a:effectLst/>
                        <a:latin typeface="Calibri"/>
                      </a:endParaRPr>
                    </a:p>
                  </a:txBody>
                  <a:tcPr marL="8556" marR="8556" marT="8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7"/>
                  </a:ext>
                </a:extLst>
              </a:tr>
              <a:tr h="222448">
                <a:tc>
                  <a:txBody>
                    <a:bodyPr/>
                    <a:lstStyle/>
                    <a:p>
                      <a:pPr algn="ctr" fontAlgn="b"/>
                      <a:r>
                        <a:rPr lang="en-US" sz="1000" u="none" strike="noStrike">
                          <a:effectLst/>
                        </a:rPr>
                        <a:t> </a:t>
                      </a:r>
                      <a:endParaRPr lang="en-US" sz="1000" b="1" i="0" u="none" strike="noStrike">
                        <a:solidFill>
                          <a:srgbClr val="000000"/>
                        </a:solidFill>
                        <a:effectLst/>
                        <a:latin typeface="Calibri"/>
                      </a:endParaRPr>
                    </a:p>
                  </a:txBody>
                  <a:tcPr marL="8556" marR="8556" marT="8556" marB="0" anchor="b">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b"/>
                      <a:r>
                        <a:rPr lang="en-US" sz="1300" u="none" strike="noStrike">
                          <a:effectLst/>
                        </a:rPr>
                        <a:t>COUNTY</a:t>
                      </a:r>
                      <a:endParaRPr lang="en-US" sz="1300" b="1" i="0" u="none" strike="noStrike">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300" u="none" strike="noStrike">
                          <a:effectLst/>
                        </a:rPr>
                        <a:t>ASSISTANCE FUNDS</a:t>
                      </a:r>
                      <a:endParaRPr lang="en-US" sz="1300" b="1" i="0" u="none" strike="noStrike">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300" u="none" strike="noStrike" dirty="0">
                          <a:effectLst/>
                        </a:rPr>
                        <a:t>MATCHED/IN-KIND FUNDS</a:t>
                      </a:r>
                      <a:endParaRPr lang="en-US" sz="1300" b="1"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300" u="none" strike="noStrike" dirty="0">
                          <a:effectLst/>
                        </a:rPr>
                        <a:t>TOTAL </a:t>
                      </a:r>
                      <a:endParaRPr lang="en-US" sz="1300" b="1" i="0" u="none" strike="noStrike" dirty="0">
                        <a:solidFill>
                          <a:srgbClr val="000000"/>
                        </a:solidFill>
                        <a:effectLst/>
                        <a:latin typeface="Calibri"/>
                      </a:endParaRPr>
                    </a:p>
                  </a:txBody>
                  <a:tcPr marL="8556" marR="8556" marT="8556" marB="0" anchor="b">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0018"/>
                  </a:ext>
                </a:extLst>
              </a:tr>
              <a:tr h="179670">
                <a:tc>
                  <a:txBody>
                    <a:bodyPr/>
                    <a:lstStyle/>
                    <a:p>
                      <a:pPr algn="ctr" fontAlgn="b"/>
                      <a:r>
                        <a:rPr lang="en-US" sz="1000" u="none" strike="noStrike">
                          <a:effectLst/>
                        </a:rPr>
                        <a:t> </a:t>
                      </a:r>
                      <a:endParaRPr lang="en-US" sz="1000" b="0" i="0" u="none" strike="noStrike">
                        <a:solidFill>
                          <a:srgbClr val="000000"/>
                        </a:solidFill>
                        <a:effectLst/>
                        <a:latin typeface="Calibri"/>
                      </a:endParaRPr>
                    </a:p>
                  </a:txBody>
                  <a:tcPr marL="8556" marR="8556" marT="8556" marB="0" anchor="b">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b"/>
                      <a:r>
                        <a:rPr lang="en-US" sz="1000" u="none" strike="noStrike" dirty="0">
                          <a:effectLst/>
                        </a:rPr>
                        <a:t>Dona Ana</a:t>
                      </a:r>
                      <a:endParaRPr lang="en-US" sz="1000" b="0"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$310,000</a:t>
                      </a:r>
                      <a:endParaRPr lang="en-US" sz="1000" b="0"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$160,600</a:t>
                      </a:r>
                      <a:endParaRPr lang="en-US" sz="1000" b="0"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$470,600</a:t>
                      </a:r>
                      <a:endParaRPr lang="en-US" sz="1000" b="0" i="0" u="none" strike="noStrike" dirty="0">
                        <a:solidFill>
                          <a:srgbClr val="000000"/>
                        </a:solidFill>
                        <a:effectLst/>
                        <a:latin typeface="Calibri"/>
                      </a:endParaRPr>
                    </a:p>
                  </a:txBody>
                  <a:tcPr marL="8556" marR="8556" marT="8556" marB="0" anchor="b">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0019"/>
                  </a:ext>
                </a:extLst>
              </a:tr>
              <a:tr h="179670">
                <a:tc>
                  <a:txBody>
                    <a:bodyPr/>
                    <a:lstStyle/>
                    <a:p>
                      <a:pPr algn="ctr" fontAlgn="b"/>
                      <a:r>
                        <a:rPr lang="en-US" sz="1000" u="none" strike="noStrike">
                          <a:effectLst/>
                        </a:rPr>
                        <a:t> </a:t>
                      </a:r>
                      <a:endParaRPr lang="en-US" sz="1000" b="0" i="0" u="none" strike="noStrike">
                        <a:solidFill>
                          <a:srgbClr val="000000"/>
                        </a:solidFill>
                        <a:effectLst/>
                        <a:latin typeface="Calibri"/>
                      </a:endParaRPr>
                    </a:p>
                  </a:txBody>
                  <a:tcPr marL="8556" marR="8556" marT="8556" marB="0" anchor="b">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b"/>
                      <a:r>
                        <a:rPr lang="en-US" sz="1000" u="none" strike="noStrike">
                          <a:effectLst/>
                        </a:rPr>
                        <a:t>Luna</a:t>
                      </a:r>
                      <a:endParaRPr lang="en-US" sz="1000" b="0" i="0" u="none" strike="noStrike">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a:effectLst/>
                        </a:rPr>
                        <a:t>$85,000</a:t>
                      </a:r>
                      <a:endParaRPr lang="en-US" sz="1000" b="0" i="0" u="none" strike="noStrike">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$36,000</a:t>
                      </a:r>
                      <a:endParaRPr lang="en-US" sz="1000" b="0" i="0" u="none" strike="noStrike" dirty="0">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$121,000</a:t>
                      </a:r>
                      <a:endParaRPr lang="en-US" sz="1000" b="0" i="0" u="none" strike="noStrike" dirty="0">
                        <a:solidFill>
                          <a:srgbClr val="000000"/>
                        </a:solidFill>
                        <a:effectLst/>
                        <a:latin typeface="Calibri"/>
                      </a:endParaRPr>
                    </a:p>
                  </a:txBody>
                  <a:tcPr marL="8556" marR="8556" marT="8556" marB="0" anchor="b">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0020"/>
                  </a:ext>
                </a:extLst>
              </a:tr>
              <a:tr h="179670">
                <a:tc>
                  <a:txBody>
                    <a:bodyPr/>
                    <a:lstStyle/>
                    <a:p>
                      <a:pPr algn="ctr" fontAlgn="b"/>
                      <a:r>
                        <a:rPr lang="en-US" sz="1000" u="none" strike="noStrike">
                          <a:effectLst/>
                        </a:rPr>
                        <a:t> </a:t>
                      </a:r>
                      <a:endParaRPr lang="en-US" sz="1000" b="0" i="0" u="none" strike="noStrike">
                        <a:solidFill>
                          <a:srgbClr val="000000"/>
                        </a:solidFill>
                        <a:effectLst/>
                        <a:latin typeface="Calibri"/>
                      </a:endParaRPr>
                    </a:p>
                  </a:txBody>
                  <a:tcPr marL="8556" marR="8556" marT="8556" marB="0" anchor="b">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b"/>
                      <a:r>
                        <a:rPr lang="en-US" sz="1000" u="none" strike="noStrike">
                          <a:effectLst/>
                        </a:rPr>
                        <a:t>Otero</a:t>
                      </a:r>
                      <a:endParaRPr lang="en-US" sz="1000" b="0" i="0" u="none" strike="noStrike">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a:effectLst/>
                        </a:rPr>
                        <a:t>$25,000</a:t>
                      </a:r>
                      <a:endParaRPr lang="en-US" sz="1000" b="0" i="0" u="none" strike="noStrike">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a:effectLst/>
                        </a:rPr>
                        <a:t>$5,085</a:t>
                      </a:r>
                      <a:endParaRPr lang="en-US" sz="1000" b="0" i="0" u="none" strike="noStrike">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$30,085</a:t>
                      </a:r>
                      <a:endParaRPr lang="en-US" sz="1000" b="0" i="0" u="none" strike="noStrike" dirty="0">
                        <a:solidFill>
                          <a:srgbClr val="000000"/>
                        </a:solidFill>
                        <a:effectLst/>
                        <a:latin typeface="Calibri"/>
                      </a:endParaRPr>
                    </a:p>
                  </a:txBody>
                  <a:tcPr marL="8556" marR="8556" marT="8556" marB="0" anchor="b">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0021"/>
                  </a:ext>
                </a:extLst>
              </a:tr>
              <a:tr h="179670">
                <a:tc>
                  <a:txBody>
                    <a:bodyPr/>
                    <a:lstStyle/>
                    <a:p>
                      <a:pPr algn="ctr" fontAlgn="b"/>
                      <a:r>
                        <a:rPr lang="en-US" sz="1000" u="none" strike="noStrike">
                          <a:effectLst/>
                        </a:rPr>
                        <a:t> </a:t>
                      </a:r>
                      <a:endParaRPr lang="en-US" sz="1000" b="0" i="0" u="none" strike="noStrike">
                        <a:solidFill>
                          <a:srgbClr val="000000"/>
                        </a:solidFill>
                        <a:effectLst/>
                        <a:latin typeface="Calibri"/>
                      </a:endParaRPr>
                    </a:p>
                  </a:txBody>
                  <a:tcPr marL="8556" marR="8556" marT="8556" marB="0" anchor="b">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fontAlgn="b"/>
                      <a:r>
                        <a:rPr lang="en-US" sz="1000" u="none" strike="noStrike">
                          <a:effectLst/>
                        </a:rPr>
                        <a:t>Sierra</a:t>
                      </a:r>
                      <a:endParaRPr lang="en-US" sz="1000" b="0" i="0" u="none" strike="noStrike">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a:effectLst/>
                        </a:rPr>
                        <a:t>$27,000</a:t>
                      </a:r>
                      <a:endParaRPr lang="en-US" sz="1000" b="0" i="0" u="none" strike="noStrike">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a:effectLst/>
                        </a:rPr>
                        <a:t>$3,000</a:t>
                      </a:r>
                      <a:endParaRPr lang="en-US" sz="1000" b="0" i="0" u="none" strike="noStrike">
                        <a:solidFill>
                          <a:srgbClr val="000000"/>
                        </a:solidFill>
                        <a:effectLst/>
                        <a:latin typeface="Calibri"/>
                      </a:endParaRPr>
                    </a:p>
                  </a:txBody>
                  <a:tcPr marL="8556" marR="8556" marT="8556" marB="0" anchor="b">
                    <a:solidFill>
                      <a:schemeClr val="accent1">
                        <a:lumMod val="20000"/>
                        <a:lumOff val="80000"/>
                      </a:schemeClr>
                    </a:solidFill>
                  </a:tcPr>
                </a:tc>
                <a:tc>
                  <a:txBody>
                    <a:bodyPr/>
                    <a:lstStyle/>
                    <a:p>
                      <a:pPr algn="ctr" fontAlgn="b"/>
                      <a:r>
                        <a:rPr lang="en-US" sz="1000" u="none" strike="noStrike" dirty="0">
                          <a:effectLst/>
                        </a:rPr>
                        <a:t>$30,000</a:t>
                      </a:r>
                      <a:endParaRPr lang="en-US" sz="1000" b="0" i="0" u="none" strike="noStrike" dirty="0">
                        <a:solidFill>
                          <a:srgbClr val="000000"/>
                        </a:solidFill>
                        <a:effectLst/>
                        <a:latin typeface="Calibri"/>
                      </a:endParaRPr>
                    </a:p>
                  </a:txBody>
                  <a:tcPr marL="8556" marR="8556" marT="8556" marB="0" anchor="b">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0022"/>
                  </a:ext>
                </a:extLst>
              </a:tr>
              <a:tr h="222448">
                <a:tc>
                  <a:txBody>
                    <a:bodyPr/>
                    <a:lstStyle/>
                    <a:p>
                      <a:pPr algn="ctr" fontAlgn="b"/>
                      <a:r>
                        <a:rPr lang="en-US" sz="1300" b="1" u="none" strike="noStrike" dirty="0">
                          <a:effectLst/>
                        </a:rPr>
                        <a:t>TOTAL</a:t>
                      </a:r>
                      <a:endParaRPr lang="en-US" sz="1300" b="1" i="0" u="none" strike="noStrike" dirty="0">
                        <a:solidFill>
                          <a:srgbClr val="000000"/>
                        </a:solidFill>
                        <a:effectLst/>
                        <a:latin typeface="Calibri"/>
                      </a:endParaRPr>
                    </a:p>
                  </a:txBody>
                  <a:tcPr marL="8556" marR="8556" marT="8556"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000" b="1" u="none" strike="noStrike" dirty="0">
                          <a:effectLst/>
                        </a:rPr>
                        <a:t> </a:t>
                      </a:r>
                      <a:endParaRPr lang="en-US" sz="1000" b="1" i="0" u="none" strike="noStrike" dirty="0">
                        <a:solidFill>
                          <a:srgbClr val="000000"/>
                        </a:solidFill>
                        <a:effectLst/>
                        <a:latin typeface="Calibri"/>
                      </a:endParaRPr>
                    </a:p>
                  </a:txBody>
                  <a:tcPr marL="8556" marR="8556" marT="8556" marB="0" anchor="b">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300" b="1" u="none" strike="noStrike" dirty="0">
                          <a:effectLst/>
                        </a:rPr>
                        <a:t>$447,000</a:t>
                      </a:r>
                      <a:endParaRPr lang="en-US" sz="1300" b="1" i="0" u="none" strike="noStrike" dirty="0">
                        <a:solidFill>
                          <a:srgbClr val="000000"/>
                        </a:solidFill>
                        <a:effectLst/>
                        <a:latin typeface="Calibri"/>
                      </a:endParaRPr>
                    </a:p>
                  </a:txBody>
                  <a:tcPr marL="8556" marR="8556" marT="8556" marB="0" anchor="b">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300" b="1" u="none" strike="noStrike" dirty="0">
                          <a:effectLst/>
                        </a:rPr>
                        <a:t>$204,685</a:t>
                      </a:r>
                      <a:endParaRPr lang="en-US" sz="1300" b="1" i="0" u="none" strike="noStrike" dirty="0">
                        <a:solidFill>
                          <a:srgbClr val="000000"/>
                        </a:solidFill>
                        <a:effectLst/>
                        <a:latin typeface="Calibri"/>
                      </a:endParaRPr>
                    </a:p>
                  </a:txBody>
                  <a:tcPr marL="8556" marR="8556" marT="8556" marB="0" anchor="b">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300" b="1" u="none" strike="noStrike" dirty="0">
                          <a:effectLst/>
                        </a:rPr>
                        <a:t>$651,685</a:t>
                      </a:r>
                      <a:endParaRPr lang="en-US" sz="1300" b="1" i="0" u="none" strike="noStrike" dirty="0">
                        <a:solidFill>
                          <a:srgbClr val="000000"/>
                        </a:solidFill>
                        <a:effectLst/>
                        <a:latin typeface="Calibri"/>
                      </a:endParaRPr>
                    </a:p>
                  </a:txBody>
                  <a:tcPr marL="8556" marR="8556" marT="8556"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23"/>
                  </a:ext>
                </a:extLst>
              </a:tr>
            </a:tbl>
          </a:graphicData>
        </a:graphic>
      </p:graphicFrame>
    </p:spTree>
    <p:extLst>
      <p:ext uri="{BB962C8B-B14F-4D97-AF65-F5344CB8AC3E}">
        <p14:creationId xmlns:p14="http://schemas.microsoft.com/office/powerpoint/2010/main" val="3741823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0"/>
            <a:ext cx="6629400" cy="5257800"/>
          </a:xfrm>
        </p:spPr>
        <p:txBody>
          <a:bodyPr anchor="ctr">
            <a:noAutofit/>
          </a:bodyPr>
          <a:lstStyle/>
          <a:p>
            <a:r>
              <a:rPr lang="en-US" sz="3200" dirty="0"/>
              <a:t>Reported costs from DAC Codes Illegal Dump Program from December 2015 through April 2016:</a:t>
            </a:r>
            <a:br>
              <a:rPr lang="en-US" sz="3200" dirty="0"/>
            </a:br>
            <a:br>
              <a:rPr lang="en-US" sz="3200" dirty="0"/>
            </a:br>
            <a:r>
              <a:rPr lang="en-US" sz="3200" dirty="0"/>
              <a:t>Labor -				$23,505</a:t>
            </a:r>
            <a:br>
              <a:rPr lang="en-US" sz="3200" dirty="0"/>
            </a:br>
            <a:r>
              <a:rPr lang="en-US" sz="3200" dirty="0"/>
              <a:t>Miles  driven (10K) - 		$4,215</a:t>
            </a:r>
            <a:br>
              <a:rPr lang="en-US" sz="3200" dirty="0"/>
            </a:br>
            <a:r>
              <a:rPr lang="en-US" sz="3200" dirty="0"/>
              <a:t>Tipping fees - 			$7,742</a:t>
            </a:r>
            <a:br>
              <a:rPr lang="en-US" sz="3200" dirty="0"/>
            </a:br>
            <a:r>
              <a:rPr lang="en-US" sz="3200" dirty="0"/>
              <a:t>Truck, Trailer, PPE - 		$63,410</a:t>
            </a:r>
            <a:br>
              <a:rPr lang="en-US" sz="3200" dirty="0"/>
            </a:br>
            <a:br>
              <a:rPr lang="en-US" sz="3200" dirty="0"/>
            </a:br>
            <a:r>
              <a:rPr lang="en-US" sz="3200" dirty="0"/>
              <a:t>Total:					</a:t>
            </a:r>
            <a:r>
              <a:rPr lang="en-US" sz="3200" b="1" dirty="0"/>
              <a:t>$98,872</a:t>
            </a:r>
          </a:p>
        </p:txBody>
      </p:sp>
      <p:sp>
        <p:nvSpPr>
          <p:cNvPr id="5" name="Title 1"/>
          <p:cNvSpPr txBox="1">
            <a:spLocks/>
          </p:cNvSpPr>
          <p:nvPr/>
        </p:nvSpPr>
        <p:spPr>
          <a:xfrm>
            <a:off x="0" y="0"/>
            <a:ext cx="8458200" cy="16002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6600" kern="1200" cap="none" spc="-100" baseline="0">
                <a:ln>
                  <a:noFill/>
                </a:ln>
                <a:solidFill>
                  <a:schemeClr val="tx2"/>
                </a:solidFill>
                <a:effectLst/>
                <a:latin typeface="+mj-lt"/>
                <a:ea typeface="+mj-ea"/>
                <a:cs typeface="+mj-cs"/>
              </a:defRPr>
            </a:lvl1pPr>
          </a:lstStyle>
          <a:p>
            <a:pPr algn="ctr"/>
            <a:r>
              <a:rPr lang="en-US" sz="4400" dirty="0"/>
              <a:t>The Real Cost of Illegal Dumping</a:t>
            </a:r>
          </a:p>
          <a:p>
            <a:pPr algn="ctr"/>
            <a:r>
              <a:rPr lang="en-US" sz="3600" dirty="0"/>
              <a:t>DAC Codes Case Study</a:t>
            </a:r>
          </a:p>
        </p:txBody>
      </p:sp>
    </p:spTree>
    <p:extLst>
      <p:ext uri="{BB962C8B-B14F-4D97-AF65-F5344CB8AC3E}">
        <p14:creationId xmlns:p14="http://schemas.microsoft.com/office/powerpoint/2010/main" val="3856237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8458200" cy="1470025"/>
          </a:xfrm>
        </p:spPr>
        <p:txBody>
          <a:bodyPr anchor="ctr"/>
          <a:lstStyle/>
          <a:p>
            <a:pPr algn="ctr"/>
            <a:r>
              <a:rPr lang="en-US" sz="5400" dirty="0"/>
              <a:t>Results</a:t>
            </a:r>
          </a:p>
        </p:txBody>
      </p:sp>
      <p:sp>
        <p:nvSpPr>
          <p:cNvPr id="3" name="Subtitle 2"/>
          <p:cNvSpPr>
            <a:spLocks noGrp="1"/>
          </p:cNvSpPr>
          <p:nvPr>
            <p:ph type="subTitle" idx="1"/>
          </p:nvPr>
        </p:nvSpPr>
        <p:spPr>
          <a:xfrm>
            <a:off x="914400" y="1600200"/>
            <a:ext cx="6629400" cy="1752600"/>
          </a:xfrm>
        </p:spPr>
        <p:txBody>
          <a:bodyPr>
            <a:normAutofit/>
          </a:bodyPr>
          <a:lstStyle/>
          <a:p>
            <a:pPr algn="ctr"/>
            <a:r>
              <a:rPr lang="en-US" sz="3200" dirty="0">
                <a:solidFill>
                  <a:schemeClr val="tx2"/>
                </a:solidFill>
                <a:latin typeface="+mj-lt"/>
              </a:rPr>
              <a:t>Over</a:t>
            </a:r>
            <a:r>
              <a:rPr lang="en-US" sz="3200" b="1" dirty="0">
                <a:solidFill>
                  <a:schemeClr val="tx2"/>
                </a:solidFill>
                <a:latin typeface="+mj-lt"/>
              </a:rPr>
              <a:t> 3.5 million lbs</a:t>
            </a:r>
            <a:r>
              <a:rPr lang="en-US" sz="3200" dirty="0">
                <a:solidFill>
                  <a:schemeClr val="tx2"/>
                </a:solidFill>
                <a:latin typeface="+mj-lt"/>
              </a:rPr>
              <a:t>. </a:t>
            </a:r>
          </a:p>
          <a:p>
            <a:pPr algn="ctr"/>
            <a:r>
              <a:rPr lang="en-US" sz="3200" dirty="0">
                <a:solidFill>
                  <a:schemeClr val="tx2"/>
                </a:solidFill>
                <a:latin typeface="+mj-lt"/>
              </a:rPr>
              <a:t>of waste removed in less than 5 years!</a:t>
            </a:r>
            <a:endParaRPr lang="en-US" dirty="0">
              <a:solidFill>
                <a:schemeClr val="tx2"/>
              </a:solidFill>
              <a:latin typeface="+mj-lt"/>
            </a:endParaRPr>
          </a:p>
          <a:p>
            <a:endParaRPr lang="en-US" dirty="0">
              <a:solidFill>
                <a:schemeClr val="tx2"/>
              </a:solidFill>
              <a:latin typeface="+mj-lt"/>
            </a:endParaRPr>
          </a:p>
          <a:p>
            <a:endParaRPr lang="en-US" dirty="0">
              <a:solidFill>
                <a:schemeClr val="tx2"/>
              </a:solidFill>
              <a:latin typeface="+mj-lt"/>
            </a:endParaRPr>
          </a:p>
          <a:p>
            <a:endParaRPr lang="en-US" dirty="0">
              <a:solidFill>
                <a:schemeClr val="tx2"/>
              </a:solidFill>
              <a:latin typeface="+mj-lt"/>
            </a:endParaRPr>
          </a:p>
          <a:p>
            <a:endParaRPr lang="en-US" dirty="0">
              <a:solidFill>
                <a:schemeClr val="tx2"/>
              </a:solidFill>
              <a:latin typeface="+mj-lt"/>
            </a:endParaRPr>
          </a:p>
          <a:p>
            <a:endParaRPr lang="en-US" dirty="0">
              <a:solidFill>
                <a:schemeClr val="tx2"/>
              </a:solidFill>
              <a:latin typeface="+mj-lt"/>
            </a:endParaRPr>
          </a:p>
          <a:p>
            <a:endParaRPr lang="en-US" dirty="0">
              <a:solidFill>
                <a:schemeClr val="tx2"/>
              </a:solidFill>
              <a:latin typeface="+mj-lt"/>
            </a:endParaRPr>
          </a:p>
          <a:p>
            <a:endParaRPr lang="en-US" dirty="0"/>
          </a:p>
        </p:txBody>
      </p:sp>
      <p:sp>
        <p:nvSpPr>
          <p:cNvPr id="4" name="TextBox 3"/>
          <p:cNvSpPr txBox="1"/>
          <p:nvPr/>
        </p:nvSpPr>
        <p:spPr>
          <a:xfrm>
            <a:off x="1853242" y="4347713"/>
            <a:ext cx="2362200" cy="1754326"/>
          </a:xfrm>
          <a:prstGeom prst="rect">
            <a:avLst/>
          </a:prstGeom>
          <a:noFill/>
        </p:spPr>
        <p:txBody>
          <a:bodyPr wrap="square" rtlCol="0">
            <a:spAutoFit/>
          </a:bodyPr>
          <a:lstStyle/>
          <a:p>
            <a:pPr lvl="0">
              <a:spcBef>
                <a:spcPct val="20000"/>
              </a:spcBef>
              <a:buClr>
                <a:srgbClr val="6F6F74"/>
              </a:buClr>
            </a:pPr>
            <a:r>
              <a:rPr lang="en-US" dirty="0">
                <a:solidFill>
                  <a:srgbClr val="46464A"/>
                </a:solidFill>
                <a:latin typeface="Cambria"/>
              </a:rPr>
              <a:t>BLM LCDO has cleared over 1362 tons, or </a:t>
            </a:r>
            <a:r>
              <a:rPr lang="en-US" b="1" dirty="0">
                <a:solidFill>
                  <a:srgbClr val="46464A"/>
                </a:solidFill>
                <a:latin typeface="Cambria"/>
              </a:rPr>
              <a:t>2,724,000 lbs.</a:t>
            </a:r>
            <a:r>
              <a:rPr lang="en-US" dirty="0">
                <a:solidFill>
                  <a:srgbClr val="46464A"/>
                </a:solidFill>
                <a:latin typeface="Cambria"/>
              </a:rPr>
              <a:t> of solid waste from public land since 2012. </a:t>
            </a:r>
          </a:p>
        </p:txBody>
      </p:sp>
      <p:sp>
        <p:nvSpPr>
          <p:cNvPr id="7" name="TextBox 6"/>
          <p:cNvSpPr txBox="1"/>
          <p:nvPr/>
        </p:nvSpPr>
        <p:spPr>
          <a:xfrm>
            <a:off x="4572000" y="4343400"/>
            <a:ext cx="2362200" cy="1754326"/>
          </a:xfrm>
          <a:prstGeom prst="rect">
            <a:avLst/>
          </a:prstGeom>
          <a:noFill/>
        </p:spPr>
        <p:txBody>
          <a:bodyPr wrap="square" rtlCol="0">
            <a:spAutoFit/>
          </a:bodyPr>
          <a:lstStyle/>
          <a:p>
            <a:pPr lvl="0">
              <a:spcBef>
                <a:spcPct val="20000"/>
              </a:spcBef>
              <a:buClr>
                <a:srgbClr val="6F6F74"/>
              </a:buClr>
            </a:pPr>
            <a:r>
              <a:rPr lang="en-US" dirty="0">
                <a:solidFill>
                  <a:srgbClr val="46464A"/>
                </a:solidFill>
                <a:latin typeface="Cambria"/>
              </a:rPr>
              <a:t>Doña </a:t>
            </a:r>
            <a:r>
              <a:rPr lang="en-US">
                <a:solidFill>
                  <a:srgbClr val="46464A"/>
                </a:solidFill>
                <a:latin typeface="Cambria"/>
              </a:rPr>
              <a:t>Ana County/SCSWA </a:t>
            </a:r>
            <a:r>
              <a:rPr lang="en-US" dirty="0">
                <a:solidFill>
                  <a:srgbClr val="46464A"/>
                </a:solidFill>
                <a:latin typeface="Cambria"/>
              </a:rPr>
              <a:t>has cleared 429 tons, or </a:t>
            </a:r>
            <a:r>
              <a:rPr lang="en-US" b="1" dirty="0">
                <a:solidFill>
                  <a:srgbClr val="46464A"/>
                </a:solidFill>
                <a:latin typeface="Cambria"/>
              </a:rPr>
              <a:t>858,000 lbs. </a:t>
            </a:r>
            <a:r>
              <a:rPr lang="en-US" dirty="0">
                <a:solidFill>
                  <a:srgbClr val="46464A"/>
                </a:solidFill>
                <a:latin typeface="Cambria"/>
              </a:rPr>
              <a:t>of solid waste from public land since 2012. </a:t>
            </a:r>
          </a:p>
        </p:txBody>
      </p:sp>
      <p:cxnSp>
        <p:nvCxnSpPr>
          <p:cNvPr id="9" name="Straight Arrow Connector 8"/>
          <p:cNvCxnSpPr/>
          <p:nvPr/>
        </p:nvCxnSpPr>
        <p:spPr>
          <a:xfrm>
            <a:off x="2743200" y="3429000"/>
            <a:ext cx="0" cy="901460"/>
          </a:xfrm>
          <a:prstGeom prst="straightConnector1">
            <a:avLst/>
          </a:prstGeom>
          <a:ln w="317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638800" y="3429000"/>
            <a:ext cx="0" cy="891396"/>
          </a:xfrm>
          <a:prstGeom prst="straightConnector1">
            <a:avLst/>
          </a:prstGeom>
          <a:ln w="317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623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600200"/>
            <a:ext cx="6629400" cy="4800600"/>
          </a:xfrm>
        </p:spPr>
        <p:txBody>
          <a:bodyPr>
            <a:normAutofit/>
          </a:bodyPr>
          <a:lstStyle/>
          <a:p>
            <a:pPr marL="0" lvl="0" indent="0" algn="ctr">
              <a:buClr>
                <a:srgbClr val="6F6F74"/>
              </a:buClr>
              <a:buNone/>
            </a:pPr>
            <a:r>
              <a:rPr lang="en-US" sz="2000" dirty="0">
                <a:solidFill>
                  <a:srgbClr val="46464A"/>
                </a:solidFill>
                <a:latin typeface="Cambria"/>
              </a:rPr>
              <a:t>What can the BLM do in 60 days?</a:t>
            </a:r>
          </a:p>
          <a:p>
            <a:pPr marL="0" lvl="0" indent="0">
              <a:buClr>
                <a:srgbClr val="6F6F74"/>
              </a:buClr>
              <a:buNone/>
            </a:pPr>
            <a:endParaRPr lang="en-US" sz="2000" dirty="0">
              <a:solidFill>
                <a:srgbClr val="46464A"/>
              </a:solidFill>
              <a:latin typeface="Cambria"/>
            </a:endParaRPr>
          </a:p>
          <a:p>
            <a:pPr marL="0" lvl="0" indent="0">
              <a:buClr>
                <a:srgbClr val="6F6F74"/>
              </a:buClr>
              <a:buNone/>
            </a:pPr>
            <a:r>
              <a:rPr lang="en-US" sz="2000" dirty="0">
                <a:solidFill>
                  <a:srgbClr val="46464A"/>
                </a:solidFill>
                <a:latin typeface="Cambria"/>
              </a:rPr>
              <a:t>In the summer of 2015, a five-member LCDO crew cleared over 500 tons of solid waste that remediated 220 individual illegal dump sites.  In the Illegal Dump Program’s infancy, summer crews would clear an average 350 tons of solid waste that spanned 200 individual dump site locations.  </a:t>
            </a:r>
          </a:p>
          <a:p>
            <a:pPr marL="114300" indent="0" algn="ctr">
              <a:buNone/>
            </a:pPr>
            <a:endParaRPr lang="en-US" sz="4400" dirty="0">
              <a:solidFill>
                <a:schemeClr val="tx2"/>
              </a:solidFill>
              <a:latin typeface="+mj-lt"/>
            </a:endParaRPr>
          </a:p>
        </p:txBody>
      </p:sp>
    </p:spTree>
    <p:extLst>
      <p:ext uri="{BB962C8B-B14F-4D97-AF65-F5344CB8AC3E}">
        <p14:creationId xmlns:p14="http://schemas.microsoft.com/office/powerpoint/2010/main" val="4067038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26" y="0"/>
            <a:ext cx="8467726" cy="1600200"/>
          </a:xfrm>
        </p:spPr>
        <p:txBody>
          <a:bodyPr anchor="ctr">
            <a:normAutofit/>
          </a:bodyPr>
          <a:lstStyle/>
          <a:p>
            <a:pPr algn="ctr"/>
            <a:r>
              <a:rPr lang="en-US" sz="5400" dirty="0"/>
              <a:t>Mission</a:t>
            </a:r>
          </a:p>
        </p:txBody>
      </p:sp>
      <p:sp>
        <p:nvSpPr>
          <p:cNvPr id="3" name="TextBox 2"/>
          <p:cNvSpPr txBox="1"/>
          <p:nvPr/>
        </p:nvSpPr>
        <p:spPr>
          <a:xfrm>
            <a:off x="914400" y="1600200"/>
            <a:ext cx="6629400" cy="3416320"/>
          </a:xfrm>
          <a:prstGeom prst="rect">
            <a:avLst/>
          </a:prstGeom>
          <a:noFill/>
        </p:spPr>
        <p:txBody>
          <a:bodyPr wrap="square" rtlCol="0">
            <a:spAutoFit/>
          </a:bodyPr>
          <a:lstStyle/>
          <a:p>
            <a:r>
              <a:rPr lang="en-US" sz="3600" dirty="0">
                <a:solidFill>
                  <a:schemeClr val="tx2"/>
                </a:solidFill>
                <a:latin typeface="+mj-lt"/>
              </a:rPr>
              <a:t>Improve the health, enjoyment, and quality of life for future generations of New Mexicans through ongoing efforts to eliminate illegal dumping on public lands. </a:t>
            </a:r>
          </a:p>
        </p:txBody>
      </p:sp>
    </p:spTree>
    <p:extLst>
      <p:ext uri="{BB962C8B-B14F-4D97-AF65-F5344CB8AC3E}">
        <p14:creationId xmlns:p14="http://schemas.microsoft.com/office/powerpoint/2010/main" val="12633109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765A1-C2AF-4104-BDFC-2C515379473A}"/>
              </a:ext>
            </a:extLst>
          </p:cNvPr>
          <p:cNvSpPr>
            <a:spLocks noGrp="1"/>
          </p:cNvSpPr>
          <p:nvPr>
            <p:ph type="title"/>
          </p:nvPr>
        </p:nvSpPr>
        <p:spPr/>
        <p:txBody>
          <a:bodyPr/>
          <a:lstStyle/>
          <a:p>
            <a:pPr algn="ctr"/>
            <a:r>
              <a:rPr lang="en-US" dirty="0"/>
              <a:t>What can you do in 60 days </a:t>
            </a:r>
          </a:p>
        </p:txBody>
      </p:sp>
      <p:sp>
        <p:nvSpPr>
          <p:cNvPr id="3" name="Content Placeholder 2">
            <a:extLst>
              <a:ext uri="{FF2B5EF4-FFF2-40B4-BE49-F238E27FC236}">
                <a16:creationId xmlns:a16="http://schemas.microsoft.com/office/drawing/2014/main" id="{56D54F2F-3F07-4FF3-A541-A78B01D34191}"/>
              </a:ext>
            </a:extLst>
          </p:cNvPr>
          <p:cNvSpPr>
            <a:spLocks noGrp="1"/>
          </p:cNvSpPr>
          <p:nvPr>
            <p:ph idx="1"/>
          </p:nvPr>
        </p:nvSpPr>
        <p:spPr/>
        <p:txBody>
          <a:bodyPr/>
          <a:lstStyle/>
          <a:p>
            <a:r>
              <a:rPr lang="en-US" dirty="0"/>
              <a:t>Form a Partnership</a:t>
            </a:r>
          </a:p>
          <a:p>
            <a:r>
              <a:rPr lang="en-US" dirty="0"/>
              <a:t>Engage the Community</a:t>
            </a:r>
          </a:p>
          <a:p>
            <a:r>
              <a:rPr lang="en-US" dirty="0"/>
              <a:t>Find </a:t>
            </a:r>
            <a:r>
              <a:rPr lang="en-US"/>
              <a:t>some Volunteers </a:t>
            </a:r>
            <a:endParaRPr lang="en-US" dirty="0"/>
          </a:p>
          <a:p>
            <a:r>
              <a:rPr lang="en-US" dirty="0"/>
              <a:t>Clean up 500 tons</a:t>
            </a:r>
          </a:p>
          <a:p>
            <a:r>
              <a:rPr lang="en-US" dirty="0"/>
              <a:t>Write a story for the News Paper</a:t>
            </a:r>
          </a:p>
          <a:p>
            <a:r>
              <a:rPr lang="en-US" dirty="0"/>
              <a:t>Apply for a grant?????</a:t>
            </a:r>
          </a:p>
          <a:p>
            <a:endParaRPr lang="en-US" dirty="0"/>
          </a:p>
          <a:p>
            <a:pPr marL="114300" indent="0" algn="ctr">
              <a:buNone/>
            </a:pPr>
            <a:r>
              <a:rPr lang="en-US" sz="4800" b="1" dirty="0"/>
              <a:t>The answer is really up to You </a:t>
            </a:r>
          </a:p>
        </p:txBody>
      </p:sp>
    </p:spTree>
    <p:extLst>
      <p:ext uri="{BB962C8B-B14F-4D97-AF65-F5344CB8AC3E}">
        <p14:creationId xmlns:p14="http://schemas.microsoft.com/office/powerpoint/2010/main" val="2932987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0"/>
            <a:ext cx="6629400" cy="6858000"/>
          </a:xfrm>
        </p:spPr>
        <p:txBody>
          <a:bodyPr anchor="ctr"/>
          <a:lstStyle/>
          <a:p>
            <a:pPr algn="ctr"/>
            <a:r>
              <a:rPr lang="en-US" sz="3600" dirty="0"/>
              <a:t>Why did we create the Illegal Dump Program?</a:t>
            </a:r>
          </a:p>
        </p:txBody>
      </p:sp>
    </p:spTree>
    <p:extLst>
      <p:ext uri="{BB962C8B-B14F-4D97-AF65-F5344CB8AC3E}">
        <p14:creationId xmlns:p14="http://schemas.microsoft.com/office/powerpoint/2010/main" val="1730624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U:\My Documents\illegal_Dump\Picture 0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381" y="1071475"/>
            <a:ext cx="6515220" cy="4743537"/>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6" name="Picture 3" descr="U:\My Documents\illegal_Dump\Picture 00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5604"/>
          <a:stretch/>
        </p:blipFill>
        <p:spPr bwMode="auto">
          <a:xfrm>
            <a:off x="952381" y="1072913"/>
            <a:ext cx="6515220" cy="2105921"/>
          </a:xfrm>
          <a:prstGeom prst="rect">
            <a:avLst/>
          </a:prstGeom>
          <a:noFill/>
          <a:ln w="127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5928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heel(1)">
                                      <p:cBhvr>
                                        <p:cTn id="7"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U:\My Documents\illegal_Dump\IMG_193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1780" b="2575"/>
          <a:stretch/>
        </p:blipFill>
        <p:spPr bwMode="auto">
          <a:xfrm>
            <a:off x="932922" y="762000"/>
            <a:ext cx="6610878" cy="5348127"/>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5" name="Picture 3" descr="U:\My Documents\illegal_Dump\IMG_193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1780" b="67786"/>
          <a:stretch/>
        </p:blipFill>
        <p:spPr bwMode="auto">
          <a:xfrm>
            <a:off x="932922" y="762000"/>
            <a:ext cx="6610878" cy="1768415"/>
          </a:xfrm>
          <a:prstGeom prst="rect">
            <a:avLst/>
          </a:prstGeom>
          <a:noFill/>
          <a:ln w="127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81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heel(1)">
                                      <p:cBhvr>
                                        <p:cTn id="7"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U:\My Documents\illegal_Dump\IMG_00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1075" y="1040300"/>
            <a:ext cx="6477000" cy="4774712"/>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5" name="Picture 3" descr="U:\My Documents\illegal_Dump\IMG_007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6081"/>
          <a:stretch/>
        </p:blipFill>
        <p:spPr bwMode="auto">
          <a:xfrm>
            <a:off x="981075" y="1040300"/>
            <a:ext cx="6477000" cy="1619511"/>
          </a:xfrm>
          <a:prstGeom prst="rect">
            <a:avLst/>
          </a:prstGeom>
          <a:noFill/>
          <a:ln w="127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62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wheel(1)">
                                      <p:cBhvr>
                                        <p:cTn id="7"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14400" y="1033463"/>
            <a:ext cx="6751084" cy="4887100"/>
            <a:chOff x="914400" y="1033463"/>
            <a:chExt cx="6751084" cy="4887100"/>
          </a:xfrm>
        </p:grpSpPr>
        <p:pic>
          <p:nvPicPr>
            <p:cNvPr id="2050" name="Picture 2" descr="M:\OPERATIONS\HAZMAT\ILLEGAL DUMP PROGRAM\TRASH\Cleanup Projects\Braham Dam DAC Codes\BEFORE\11-5A24A329-2302452-1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33463"/>
              <a:ext cx="2971800" cy="1671638"/>
            </a:xfrm>
            <a:prstGeom prst="rect">
              <a:avLst/>
            </a:prstGeom>
            <a:noFill/>
            <a:ln w="12700">
              <a:solidFill>
                <a:schemeClr val="tx2"/>
              </a:solidFill>
            </a:ln>
            <a:extLst>
              <a:ext uri="{909E8E84-426E-40DD-AFC4-6F175D3DCCD1}">
                <a14:hiddenFill xmlns:a14="http://schemas.microsoft.com/office/drawing/2010/main">
                  <a:solidFill>
                    <a:srgbClr val="FFFFFF"/>
                  </a:solidFill>
                </a14:hiddenFill>
              </a:ext>
            </a:extLst>
          </p:spPr>
        </p:pic>
        <p:pic>
          <p:nvPicPr>
            <p:cNvPr id="2052" name="Picture 4" descr="M:\OPERATIONS\HAZMAT\ILLEGAL DUMP PROGRAM\TRASH\Cleanup Projects\Braham Dam DAC Codes\BEFORE\10-B5DB2967-1783773-12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948763"/>
              <a:ext cx="2971800" cy="2971800"/>
            </a:xfrm>
            <a:prstGeom prst="rect">
              <a:avLst/>
            </a:prstGeom>
            <a:noFill/>
            <a:ln w="12700">
              <a:solidFill>
                <a:schemeClr val="tx2"/>
              </a:solidFill>
            </a:ln>
            <a:extLst>
              <a:ext uri="{909E8E84-426E-40DD-AFC4-6F175D3DCCD1}">
                <a14:hiddenFill xmlns:a14="http://schemas.microsoft.com/office/drawing/2010/main">
                  <a:solidFill>
                    <a:srgbClr val="FFFFFF"/>
                  </a:solidFill>
                </a14:hiddenFill>
              </a:ext>
            </a:extLst>
          </p:spPr>
        </p:pic>
        <p:pic>
          <p:nvPicPr>
            <p:cNvPr id="2053" name="Picture 5" descr="M:\OPERATIONS\HAZMAT\ILLEGAL DUMP PROGRAM\TRASH\Cleanup Projects\Braham Dam DAC Codes\BEFORE\139213584369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033463"/>
              <a:ext cx="3626884" cy="2040122"/>
            </a:xfrm>
            <a:prstGeom prst="rect">
              <a:avLst/>
            </a:prstGeom>
            <a:noFill/>
            <a:ln w="12700">
              <a:solidFill>
                <a:schemeClr val="tx2"/>
              </a:solidFill>
            </a:ln>
            <a:extLst>
              <a:ext uri="{909E8E84-426E-40DD-AFC4-6F175D3DCCD1}">
                <a14:hiddenFill xmlns:a14="http://schemas.microsoft.com/office/drawing/2010/main">
                  <a:solidFill>
                    <a:srgbClr val="FFFFFF"/>
                  </a:solidFill>
                </a14:hiddenFill>
              </a:ext>
            </a:extLst>
          </p:spPr>
        </p:pic>
        <p:pic>
          <p:nvPicPr>
            <p:cNvPr id="2054" name="Picture 6" descr="M:\OPERATIONS\HAZMAT\ILLEGAL DUMP PROGRAM\TRASH\Cleanup Projects\Braham Dam DAC Codes\AFTER\IMG_101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8600" y="3200400"/>
              <a:ext cx="3626884" cy="2720163"/>
            </a:xfrm>
            <a:prstGeom prst="rect">
              <a:avLst/>
            </a:prstGeom>
            <a:noFill/>
            <a:ln w="12700">
              <a:solidFill>
                <a:schemeClr val="tx2"/>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61611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AZMAT_Illegal_Dumping_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5300" y="1864906"/>
            <a:ext cx="7448550" cy="4154894"/>
          </a:xfrm>
          <a:prstGeom prst="rect">
            <a:avLst/>
          </a:prstGeom>
        </p:spPr>
      </p:pic>
      <p:sp>
        <p:nvSpPr>
          <p:cNvPr id="6" name="TextBox 5"/>
          <p:cNvSpPr txBox="1"/>
          <p:nvPr/>
        </p:nvSpPr>
        <p:spPr>
          <a:xfrm>
            <a:off x="0" y="0"/>
            <a:ext cx="8439150" cy="1569660"/>
          </a:xfrm>
          <a:prstGeom prst="rect">
            <a:avLst/>
          </a:prstGeom>
          <a:noFill/>
        </p:spPr>
        <p:txBody>
          <a:bodyPr wrap="square" rtlCol="0">
            <a:spAutoFit/>
          </a:bodyPr>
          <a:lstStyle/>
          <a:p>
            <a:pPr algn="ctr"/>
            <a:r>
              <a:rPr lang="en-US" sz="4800" dirty="0">
                <a:solidFill>
                  <a:schemeClr val="tx2"/>
                </a:solidFill>
                <a:latin typeface="+mj-lt"/>
              </a:rPr>
              <a:t>Illegal Dumping</a:t>
            </a:r>
          </a:p>
          <a:p>
            <a:pPr algn="ctr"/>
            <a:r>
              <a:rPr lang="en-US" sz="4800" dirty="0">
                <a:solidFill>
                  <a:schemeClr val="tx2"/>
                </a:solidFill>
                <a:latin typeface="+mj-lt"/>
              </a:rPr>
              <a:t>A Growing Problem</a:t>
            </a:r>
          </a:p>
        </p:txBody>
      </p:sp>
    </p:spTree>
    <p:extLst>
      <p:ext uri="{BB962C8B-B14F-4D97-AF65-F5344CB8AC3E}">
        <p14:creationId xmlns:p14="http://schemas.microsoft.com/office/powerpoint/2010/main" val="12633109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8458200" cy="1600200"/>
          </a:xfrm>
        </p:spPr>
        <p:txBody>
          <a:bodyPr anchor="ctr"/>
          <a:lstStyle/>
          <a:p>
            <a:pPr algn="ctr"/>
            <a:r>
              <a:rPr lang="en-US" sz="5400" dirty="0"/>
              <a:t>Vision</a:t>
            </a:r>
            <a:endParaRPr lang="en-US" sz="6000" dirty="0"/>
          </a:p>
        </p:txBody>
      </p:sp>
      <p:sp>
        <p:nvSpPr>
          <p:cNvPr id="3" name="TextBox 2"/>
          <p:cNvSpPr txBox="1"/>
          <p:nvPr/>
        </p:nvSpPr>
        <p:spPr>
          <a:xfrm>
            <a:off x="914400" y="1600200"/>
            <a:ext cx="6629400" cy="4524315"/>
          </a:xfrm>
          <a:prstGeom prst="rect">
            <a:avLst/>
          </a:prstGeom>
          <a:noFill/>
        </p:spPr>
        <p:txBody>
          <a:bodyPr wrap="square" rtlCol="0">
            <a:spAutoFit/>
          </a:bodyPr>
          <a:lstStyle/>
          <a:p>
            <a:r>
              <a:rPr lang="en-US" sz="3600" dirty="0">
                <a:solidFill>
                  <a:schemeClr val="tx2"/>
                </a:solidFill>
              </a:rPr>
              <a:t>We envision the elimination of illegal dumping on public land in the Las Cruces District Office. Through partnerships, shared resources, and education we can provide future generations with safe and beautiful land and renew public pride and ownership.</a:t>
            </a:r>
          </a:p>
        </p:txBody>
      </p:sp>
    </p:spTree>
    <p:extLst>
      <p:ext uri="{BB962C8B-B14F-4D97-AF65-F5344CB8AC3E}">
        <p14:creationId xmlns:p14="http://schemas.microsoft.com/office/powerpoint/2010/main" val="126331099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2161</TotalTime>
  <Words>529</Words>
  <Application>Microsoft Office PowerPoint</Application>
  <PresentationFormat>On-screen Show (4:3)</PresentationFormat>
  <Paragraphs>171</Paragraphs>
  <Slides>20</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Cambria</vt:lpstr>
      <vt:lpstr>Wingdings</vt:lpstr>
      <vt:lpstr>Adjacency</vt:lpstr>
      <vt:lpstr>Illegal Dump Program Rusty Stovall Bureau of Land Management rstovall@blm.gov (575) 525-4411 </vt:lpstr>
      <vt:lpstr>Mission</vt:lpstr>
      <vt:lpstr>Why did we create the Illegal Dump Program?</vt:lpstr>
      <vt:lpstr>PowerPoint Presentation</vt:lpstr>
      <vt:lpstr>PowerPoint Presentation</vt:lpstr>
      <vt:lpstr>PowerPoint Presentation</vt:lpstr>
      <vt:lpstr>PowerPoint Presentation</vt:lpstr>
      <vt:lpstr>PowerPoint Presentation</vt:lpstr>
      <vt:lpstr>Vision</vt:lpstr>
      <vt:lpstr>What are we doing to eliminate illegal dumping?</vt:lpstr>
      <vt:lpstr>Partnerships</vt:lpstr>
      <vt:lpstr>Bumper Stickers and Billboards</vt:lpstr>
      <vt:lpstr>News Articles</vt:lpstr>
      <vt:lpstr>Community Outreach</vt:lpstr>
      <vt:lpstr>Student Hires</vt:lpstr>
      <vt:lpstr>BLM Assistance Funds</vt:lpstr>
      <vt:lpstr>Reported costs from DAC Codes Illegal Dump Program from December 2015 through April 2016:  Labor -    $23,505 Miles  driven (10K) -   $4,215 Tipping fees -    $7,742 Truck, Trailer, PPE -   $63,410  Total:     $98,872</vt:lpstr>
      <vt:lpstr>Results</vt:lpstr>
      <vt:lpstr>PowerPoint Presentation</vt:lpstr>
      <vt:lpstr>What can you do in 60 days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 Cruces District Office Illegal Dump Program</dc:title>
  <dc:creator>Stovall, Russell T</dc:creator>
  <cp:lastModifiedBy>Patrick Peck</cp:lastModifiedBy>
  <cp:revision>121</cp:revision>
  <dcterms:created xsi:type="dcterms:W3CDTF">2016-09-26T15:02:51Z</dcterms:created>
  <dcterms:modified xsi:type="dcterms:W3CDTF">2018-10-22T16:46:57Z</dcterms:modified>
</cp:coreProperties>
</file>